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73" r:id="rId5"/>
    <p:sldId id="291" r:id="rId6"/>
    <p:sldId id="303" r:id="rId7"/>
    <p:sldId id="302" r:id="rId8"/>
    <p:sldId id="304" r:id="rId9"/>
    <p:sldId id="305" r:id="rId10"/>
    <p:sldId id="306" r:id="rId11"/>
    <p:sldId id="307" r:id="rId12"/>
    <p:sldId id="308" r:id="rId13"/>
    <p:sldId id="309" r:id="rId14"/>
    <p:sldId id="311" r:id="rId15"/>
    <p:sldId id="312" r:id="rId16"/>
    <p:sldId id="313" r:id="rId17"/>
    <p:sldId id="314" r:id="rId18"/>
    <p:sldId id="315" r:id="rId19"/>
    <p:sldId id="316" r:id="rId20"/>
    <p:sldId id="317" r:id="rId21"/>
    <p:sldId id="318" r:id="rId22"/>
    <p:sldId id="319" r:id="rId23"/>
    <p:sldId id="321" r:id="rId24"/>
    <p:sldId id="320" r:id="rId25"/>
    <p:sldId id="322" r:id="rId26"/>
    <p:sldId id="325" r:id="rId27"/>
    <p:sldId id="326" r:id="rId28"/>
    <p:sldId id="327" r:id="rId29"/>
    <p:sldId id="328" r:id="rId30"/>
    <p:sldId id="324" r:id="rId31"/>
    <p:sldId id="330" r:id="rId32"/>
    <p:sldId id="331" r:id="rId33"/>
    <p:sldId id="329"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271" r:id="rId5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3D73-20B5-42F9-B551-FACEE34DB72A}" v="1" dt="2026-01-24T15:22:05.1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za Mariela Silva Acuña" userId="ec6c55f7-343d-4582-80dc-428dff63d489" providerId="ADAL" clId="{70D0AC55-E374-4B65-8ADB-2F756BEAA32B}"/>
    <pc:docChg chg="undo custSel addSld delSld modSld sldOrd">
      <pc:chgData name="Maritza Mariela Silva Acuña" userId="ec6c55f7-343d-4582-80dc-428dff63d489" providerId="ADAL" clId="{70D0AC55-E374-4B65-8ADB-2F756BEAA32B}" dt="2026-01-24T16:13:37.939" v="329" actId="6549"/>
      <pc:docMkLst>
        <pc:docMk/>
      </pc:docMkLst>
      <pc:sldChg chg="addSp delSp modSp mod">
        <pc:chgData name="Maritza Mariela Silva Acuña" userId="ec6c55f7-343d-4582-80dc-428dff63d489" providerId="ADAL" clId="{70D0AC55-E374-4B65-8ADB-2F756BEAA32B}" dt="2026-01-24T15:16:39.565" v="22" actId="1076"/>
        <pc:sldMkLst>
          <pc:docMk/>
          <pc:sldMk cId="3811858965" sldId="292"/>
        </pc:sldMkLst>
        <pc:picChg chg="del">
          <ac:chgData name="Maritza Mariela Silva Acuña" userId="ec6c55f7-343d-4582-80dc-428dff63d489" providerId="ADAL" clId="{70D0AC55-E374-4B65-8ADB-2F756BEAA32B}" dt="2026-01-24T15:01:02.635" v="0" actId="478"/>
          <ac:picMkLst>
            <pc:docMk/>
            <pc:sldMk cId="3811858965" sldId="292"/>
            <ac:picMk id="3" creationId="{70146018-65E3-58EA-57D4-25F928EC7099}"/>
          </ac:picMkLst>
        </pc:picChg>
        <pc:picChg chg="add del mod">
          <ac:chgData name="Maritza Mariela Silva Acuña" userId="ec6c55f7-343d-4582-80dc-428dff63d489" providerId="ADAL" clId="{70D0AC55-E374-4B65-8ADB-2F756BEAA32B}" dt="2026-01-24T15:02:44.176" v="10" actId="478"/>
          <ac:picMkLst>
            <pc:docMk/>
            <pc:sldMk cId="3811858965" sldId="292"/>
            <ac:picMk id="4" creationId="{F386122B-907B-010D-9A03-A206632B5984}"/>
          </ac:picMkLst>
        </pc:picChg>
        <pc:picChg chg="add del mod">
          <ac:chgData name="Maritza Mariela Silva Acuña" userId="ec6c55f7-343d-4582-80dc-428dff63d489" providerId="ADAL" clId="{70D0AC55-E374-4B65-8ADB-2F756BEAA32B}" dt="2026-01-24T15:05:14.433" v="18" actId="478"/>
          <ac:picMkLst>
            <pc:docMk/>
            <pc:sldMk cId="3811858965" sldId="292"/>
            <ac:picMk id="8" creationId="{52F27FC9-D2AF-60BA-B50C-6BBAB116FE02}"/>
          </ac:picMkLst>
        </pc:picChg>
        <pc:picChg chg="add mod">
          <ac:chgData name="Maritza Mariela Silva Acuña" userId="ec6c55f7-343d-4582-80dc-428dff63d489" providerId="ADAL" clId="{70D0AC55-E374-4B65-8ADB-2F756BEAA32B}" dt="2026-01-24T15:16:39.565" v="22" actId="1076"/>
          <ac:picMkLst>
            <pc:docMk/>
            <pc:sldMk cId="3811858965" sldId="292"/>
            <ac:picMk id="10" creationId="{A52CD814-D5CF-F668-8F3F-840C345C1F70}"/>
          </ac:picMkLst>
        </pc:picChg>
      </pc:sldChg>
      <pc:sldChg chg="modSp mod">
        <pc:chgData name="Maritza Mariela Silva Acuña" userId="ec6c55f7-343d-4582-80dc-428dff63d489" providerId="ADAL" clId="{70D0AC55-E374-4B65-8ADB-2F756BEAA32B}" dt="2026-01-24T15:23:39.254" v="84" actId="20577"/>
        <pc:sldMkLst>
          <pc:docMk/>
          <pc:sldMk cId="3436381168" sldId="293"/>
        </pc:sldMkLst>
        <pc:spChg chg="mod">
          <ac:chgData name="Maritza Mariela Silva Acuña" userId="ec6c55f7-343d-4582-80dc-428dff63d489" providerId="ADAL" clId="{70D0AC55-E374-4B65-8ADB-2F756BEAA32B}" dt="2026-01-24T15:23:39.254" v="84" actId="20577"/>
          <ac:spMkLst>
            <pc:docMk/>
            <pc:sldMk cId="3436381168" sldId="293"/>
            <ac:spMk id="4" creationId="{4D89DCDE-703E-3B8D-4B90-0941E3BCAC91}"/>
          </ac:spMkLst>
        </pc:spChg>
      </pc:sldChg>
      <pc:sldChg chg="modSp mod">
        <pc:chgData name="Maritza Mariela Silva Acuña" userId="ec6c55f7-343d-4582-80dc-428dff63d489" providerId="ADAL" clId="{70D0AC55-E374-4B65-8ADB-2F756BEAA32B}" dt="2026-01-24T15:21:52.930" v="75" actId="20577"/>
        <pc:sldMkLst>
          <pc:docMk/>
          <pc:sldMk cId="3869837057" sldId="294"/>
        </pc:sldMkLst>
        <pc:spChg chg="mod">
          <ac:chgData name="Maritza Mariela Silva Acuña" userId="ec6c55f7-343d-4582-80dc-428dff63d489" providerId="ADAL" clId="{70D0AC55-E374-4B65-8ADB-2F756BEAA32B}" dt="2026-01-24T15:21:52.930" v="75" actId="20577"/>
          <ac:spMkLst>
            <pc:docMk/>
            <pc:sldMk cId="3869837057" sldId="294"/>
            <ac:spMk id="7" creationId="{90C086E5-45D0-B884-7AD6-8BF401F3F410}"/>
          </ac:spMkLst>
        </pc:spChg>
        <pc:graphicFrameChg chg="modGraphic">
          <ac:chgData name="Maritza Mariela Silva Acuña" userId="ec6c55f7-343d-4582-80dc-428dff63d489" providerId="ADAL" clId="{70D0AC55-E374-4B65-8ADB-2F756BEAA32B}" dt="2026-01-24T15:21:39.748" v="67" actId="20577"/>
          <ac:graphicFrameMkLst>
            <pc:docMk/>
            <pc:sldMk cId="3869837057" sldId="294"/>
            <ac:graphicFrameMk id="3" creationId="{75B11088-4F7D-5B9E-F23B-3B4DD5C56F39}"/>
          </ac:graphicFrameMkLst>
        </pc:graphicFrameChg>
      </pc:sldChg>
      <pc:sldChg chg="modSp mod">
        <pc:chgData name="Maritza Mariela Silva Acuña" userId="ec6c55f7-343d-4582-80dc-428dff63d489" providerId="ADAL" clId="{70D0AC55-E374-4B65-8ADB-2F756BEAA32B}" dt="2026-01-24T15:22:11.809" v="80" actId="20577"/>
        <pc:sldMkLst>
          <pc:docMk/>
          <pc:sldMk cId="588231855" sldId="295"/>
        </pc:sldMkLst>
        <pc:graphicFrameChg chg="mod modGraphic">
          <ac:chgData name="Maritza Mariela Silva Acuña" userId="ec6c55f7-343d-4582-80dc-428dff63d489" providerId="ADAL" clId="{70D0AC55-E374-4B65-8ADB-2F756BEAA32B}" dt="2026-01-24T15:22:11.809" v="80" actId="20577"/>
          <ac:graphicFrameMkLst>
            <pc:docMk/>
            <pc:sldMk cId="588231855" sldId="295"/>
            <ac:graphicFrameMk id="5" creationId="{D6B80CA5-2830-EE4A-A0F0-56F59FE55B2E}"/>
          </ac:graphicFrameMkLst>
        </pc:graphicFrameChg>
      </pc:sldChg>
      <pc:sldChg chg="delSp modSp mod">
        <pc:chgData name="Maritza Mariela Silva Acuña" userId="ec6c55f7-343d-4582-80dc-428dff63d489" providerId="ADAL" clId="{70D0AC55-E374-4B65-8ADB-2F756BEAA32B}" dt="2026-01-24T15:22:40.993" v="82" actId="478"/>
        <pc:sldMkLst>
          <pc:docMk/>
          <pc:sldMk cId="2266737976" sldId="297"/>
        </pc:sldMkLst>
        <pc:picChg chg="del mod">
          <ac:chgData name="Maritza Mariela Silva Acuña" userId="ec6c55f7-343d-4582-80dc-428dff63d489" providerId="ADAL" clId="{70D0AC55-E374-4B65-8ADB-2F756BEAA32B}" dt="2026-01-24T15:22:40.993" v="82" actId="478"/>
          <ac:picMkLst>
            <pc:docMk/>
            <pc:sldMk cId="2266737976" sldId="297"/>
            <ac:picMk id="4" creationId="{AD42992E-56FF-C44E-4500-142D1E8C13D2}"/>
          </ac:picMkLst>
        </pc:picChg>
      </pc:sldChg>
      <pc:sldChg chg="modSp mod">
        <pc:chgData name="Maritza Mariela Silva Acuña" userId="ec6c55f7-343d-4582-80dc-428dff63d489" providerId="ADAL" clId="{70D0AC55-E374-4B65-8ADB-2F756BEAA32B}" dt="2026-01-24T16:13:37.939" v="329" actId="6549"/>
        <pc:sldMkLst>
          <pc:docMk/>
          <pc:sldMk cId="637739141" sldId="298"/>
        </pc:sldMkLst>
        <pc:spChg chg="mod">
          <ac:chgData name="Maritza Mariela Silva Acuña" userId="ec6c55f7-343d-4582-80dc-428dff63d489" providerId="ADAL" clId="{70D0AC55-E374-4B65-8ADB-2F756BEAA32B}" dt="2026-01-24T16:13:37.939" v="329" actId="6549"/>
          <ac:spMkLst>
            <pc:docMk/>
            <pc:sldMk cId="637739141" sldId="298"/>
            <ac:spMk id="5" creationId="{CF30A13E-4563-EA0C-466B-A518CC5B657D}"/>
          </ac:spMkLst>
        </pc:spChg>
      </pc:sldChg>
      <pc:sldChg chg="addSp delSp modSp new mod setBg">
        <pc:chgData name="Maritza Mariela Silva Acuña" userId="ec6c55f7-343d-4582-80dc-428dff63d489" providerId="ADAL" clId="{70D0AC55-E374-4B65-8ADB-2F756BEAA32B}" dt="2026-01-24T15:20:55.582" v="62" actId="14100"/>
        <pc:sldMkLst>
          <pc:docMk/>
          <pc:sldMk cId="664340108" sldId="299"/>
        </pc:sldMkLst>
        <pc:spChg chg="mod">
          <ac:chgData name="Maritza Mariela Silva Acuña" userId="ec6c55f7-343d-4582-80dc-428dff63d489" providerId="ADAL" clId="{70D0AC55-E374-4B65-8ADB-2F756BEAA32B}" dt="2026-01-24T15:19:43.215" v="51" actId="26606"/>
          <ac:spMkLst>
            <pc:docMk/>
            <pc:sldMk cId="664340108" sldId="299"/>
            <ac:spMk id="2" creationId="{991C98D9-50DB-A3F4-BCAC-0439D8640621}"/>
          </ac:spMkLst>
        </pc:spChg>
        <pc:spChg chg="del">
          <ac:chgData name="Maritza Mariela Silva Acuña" userId="ec6c55f7-343d-4582-80dc-428dff63d489" providerId="ADAL" clId="{70D0AC55-E374-4B65-8ADB-2F756BEAA32B}" dt="2026-01-24T15:18:27.563" v="24" actId="22"/>
          <ac:spMkLst>
            <pc:docMk/>
            <pc:sldMk cId="664340108" sldId="299"/>
            <ac:spMk id="3" creationId="{77EDF93A-5DF8-1443-4B51-3DA8F093C1C4}"/>
          </ac:spMkLst>
        </pc:spChg>
        <pc:spChg chg="add">
          <ac:chgData name="Maritza Mariela Silva Acuña" userId="ec6c55f7-343d-4582-80dc-428dff63d489" providerId="ADAL" clId="{70D0AC55-E374-4B65-8ADB-2F756BEAA32B}" dt="2026-01-24T15:19:43.215" v="51" actId="26606"/>
          <ac:spMkLst>
            <pc:docMk/>
            <pc:sldMk cId="664340108" sldId="299"/>
            <ac:spMk id="12" creationId="{99ED5833-B85B-4103-8A3B-CAB0308E6C15}"/>
          </ac:spMkLst>
        </pc:spChg>
        <pc:picChg chg="add mod ord">
          <ac:chgData name="Maritza Mariela Silva Acuña" userId="ec6c55f7-343d-4582-80dc-428dff63d489" providerId="ADAL" clId="{70D0AC55-E374-4B65-8ADB-2F756BEAA32B}" dt="2026-01-24T15:20:55.582" v="62" actId="14100"/>
          <ac:picMkLst>
            <pc:docMk/>
            <pc:sldMk cId="664340108" sldId="299"/>
            <ac:picMk id="5" creationId="{7DA5EF82-52C6-F5C7-B90A-FC6D7AC5B8B2}"/>
          </ac:picMkLst>
        </pc:picChg>
        <pc:picChg chg="add mod">
          <ac:chgData name="Maritza Mariela Silva Acuña" userId="ec6c55f7-343d-4582-80dc-428dff63d489" providerId="ADAL" clId="{70D0AC55-E374-4B65-8ADB-2F756BEAA32B}" dt="2026-01-24T15:20:47.822" v="61" actId="1076"/>
          <ac:picMkLst>
            <pc:docMk/>
            <pc:sldMk cId="664340108" sldId="299"/>
            <ac:picMk id="7" creationId="{1D893F23-B8DE-E63E-C913-B238250E55F6}"/>
          </ac:picMkLst>
        </pc:picChg>
      </pc:sldChg>
      <pc:sldChg chg="addSp delSp modSp new mod ord setBg">
        <pc:chgData name="Maritza Mariela Silva Acuña" userId="ec6c55f7-343d-4582-80dc-428dff63d489" providerId="ADAL" clId="{70D0AC55-E374-4B65-8ADB-2F756BEAA32B}" dt="2026-01-24T15:53:47.381" v="211" actId="20577"/>
        <pc:sldMkLst>
          <pc:docMk/>
          <pc:sldMk cId="447837685" sldId="300"/>
        </pc:sldMkLst>
        <pc:spChg chg="mod">
          <ac:chgData name="Maritza Mariela Silva Acuña" userId="ec6c55f7-343d-4582-80dc-428dff63d489" providerId="ADAL" clId="{70D0AC55-E374-4B65-8ADB-2F756BEAA32B}" dt="2026-01-24T15:53:47.381" v="211" actId="20577"/>
          <ac:spMkLst>
            <pc:docMk/>
            <pc:sldMk cId="447837685" sldId="300"/>
            <ac:spMk id="2" creationId="{BE38FA44-D1E9-2A63-6B5B-14D7B6F7A05B}"/>
          </ac:spMkLst>
        </pc:spChg>
        <pc:spChg chg="del">
          <ac:chgData name="Maritza Mariela Silva Acuña" userId="ec6c55f7-343d-4582-80dc-428dff63d489" providerId="ADAL" clId="{70D0AC55-E374-4B65-8ADB-2F756BEAA32B}" dt="2026-01-24T15:43:24.878" v="128" actId="22"/>
          <ac:spMkLst>
            <pc:docMk/>
            <pc:sldMk cId="447837685" sldId="300"/>
            <ac:spMk id="3" creationId="{3AB13115-E6FB-8B34-C4BD-3F55E5569CEB}"/>
          </ac:spMkLst>
        </pc:spChg>
        <pc:spChg chg="add del">
          <ac:chgData name="Maritza Mariela Silva Acuña" userId="ec6c55f7-343d-4582-80dc-428dff63d489" providerId="ADAL" clId="{70D0AC55-E374-4B65-8ADB-2F756BEAA32B}" dt="2026-01-24T15:43:29.270" v="132" actId="26606"/>
          <ac:spMkLst>
            <pc:docMk/>
            <pc:sldMk cId="447837685" sldId="300"/>
            <ac:spMk id="10" creationId="{D4771268-CB57-404A-9271-370EB28F6090}"/>
          </ac:spMkLst>
        </pc:spChg>
        <pc:spChg chg="add">
          <ac:chgData name="Maritza Mariela Silva Acuña" userId="ec6c55f7-343d-4582-80dc-428dff63d489" providerId="ADAL" clId="{70D0AC55-E374-4B65-8ADB-2F756BEAA32B}" dt="2026-01-24T15:43:29.281" v="133" actId="26606"/>
          <ac:spMkLst>
            <pc:docMk/>
            <pc:sldMk cId="447837685" sldId="300"/>
            <ac:spMk id="12" creationId="{91E5A9A7-95C6-4F4F-B00E-C82E07FE62EF}"/>
          </ac:spMkLst>
        </pc:spChg>
        <pc:spChg chg="add">
          <ac:chgData name="Maritza Mariela Silva Acuña" userId="ec6c55f7-343d-4582-80dc-428dff63d489" providerId="ADAL" clId="{70D0AC55-E374-4B65-8ADB-2F756BEAA32B}" dt="2026-01-24T15:43:29.281" v="133" actId="26606"/>
          <ac:spMkLst>
            <pc:docMk/>
            <pc:sldMk cId="447837685" sldId="300"/>
            <ac:spMk id="13" creationId="{A8384FB5-9ADC-4DDC-881B-597D56F5B15D}"/>
          </ac:spMkLst>
        </pc:spChg>
        <pc:spChg chg="add">
          <ac:chgData name="Maritza Mariela Silva Acuña" userId="ec6c55f7-343d-4582-80dc-428dff63d489" providerId="ADAL" clId="{70D0AC55-E374-4B65-8ADB-2F756BEAA32B}" dt="2026-01-24T15:43:29.281" v="133" actId="26606"/>
          <ac:spMkLst>
            <pc:docMk/>
            <pc:sldMk cId="447837685" sldId="300"/>
            <ac:spMk id="14" creationId="{D07DD2DE-F619-49DD-B5E7-03A290FF4ED1}"/>
          </ac:spMkLst>
        </pc:spChg>
        <pc:spChg chg="add">
          <ac:chgData name="Maritza Mariela Silva Acuña" userId="ec6c55f7-343d-4582-80dc-428dff63d489" providerId="ADAL" clId="{70D0AC55-E374-4B65-8ADB-2F756BEAA32B}" dt="2026-01-24T15:43:29.281" v="133" actId="26606"/>
          <ac:spMkLst>
            <pc:docMk/>
            <pc:sldMk cId="447837685" sldId="300"/>
            <ac:spMk id="16" creationId="{85149191-5F60-4A28-AAFF-039F96B0F3EC}"/>
          </ac:spMkLst>
        </pc:spChg>
        <pc:spChg chg="add">
          <ac:chgData name="Maritza Mariela Silva Acuña" userId="ec6c55f7-343d-4582-80dc-428dff63d489" providerId="ADAL" clId="{70D0AC55-E374-4B65-8ADB-2F756BEAA32B}" dt="2026-01-24T15:43:29.281" v="133" actId="26606"/>
          <ac:spMkLst>
            <pc:docMk/>
            <pc:sldMk cId="447837685" sldId="300"/>
            <ac:spMk id="18" creationId="{F8260ED5-17F7-4158-B241-D51DD4CF1B7E}"/>
          </ac:spMkLst>
        </pc:spChg>
        <pc:picChg chg="add mod ord">
          <ac:chgData name="Maritza Mariela Silva Acuña" userId="ec6c55f7-343d-4582-80dc-428dff63d489" providerId="ADAL" clId="{70D0AC55-E374-4B65-8ADB-2F756BEAA32B}" dt="2026-01-24T15:43:29.281" v="133" actId="26606"/>
          <ac:picMkLst>
            <pc:docMk/>
            <pc:sldMk cId="447837685" sldId="300"/>
            <ac:picMk id="5" creationId="{77CDC296-525F-419E-A2A7-C9116B9BA0B1}"/>
          </ac:picMkLst>
        </pc:picChg>
      </pc:sldChg>
      <pc:sldChg chg="new del">
        <pc:chgData name="Maritza Mariela Silva Acuña" userId="ec6c55f7-343d-4582-80dc-428dff63d489" providerId="ADAL" clId="{70D0AC55-E374-4B65-8ADB-2F756BEAA32B}" dt="2026-01-24T15:21:19.295" v="63" actId="47"/>
        <pc:sldMkLst>
          <pc:docMk/>
          <pc:sldMk cId="699192681" sldId="300"/>
        </pc:sldMkLst>
      </pc:sldChg>
      <pc:sldChg chg="new del">
        <pc:chgData name="Maritza Mariela Silva Acuña" userId="ec6c55f7-343d-4582-80dc-428dff63d489" providerId="ADAL" clId="{70D0AC55-E374-4B65-8ADB-2F756BEAA32B}" dt="2026-01-24T15:23:46.932" v="86" actId="680"/>
        <pc:sldMkLst>
          <pc:docMk/>
          <pc:sldMk cId="1784473504" sldId="300"/>
        </pc:sldMkLst>
      </pc:sldChg>
      <pc:sldChg chg="addSp delSp modSp new mod setBg">
        <pc:chgData name="Maritza Mariela Silva Acuña" userId="ec6c55f7-343d-4582-80dc-428dff63d489" providerId="ADAL" clId="{70D0AC55-E374-4B65-8ADB-2F756BEAA32B}" dt="2026-01-24T15:53:40.053" v="207" actId="20577"/>
        <pc:sldMkLst>
          <pc:docMk/>
          <pc:sldMk cId="804876057" sldId="301"/>
        </pc:sldMkLst>
        <pc:spChg chg="mod">
          <ac:chgData name="Maritza Mariela Silva Acuña" userId="ec6c55f7-343d-4582-80dc-428dff63d489" providerId="ADAL" clId="{70D0AC55-E374-4B65-8ADB-2F756BEAA32B}" dt="2026-01-24T15:53:40.053" v="207" actId="20577"/>
          <ac:spMkLst>
            <pc:docMk/>
            <pc:sldMk cId="804876057" sldId="301"/>
            <ac:spMk id="2" creationId="{5630B188-86A1-8084-3A88-7D7FE8ABD11D}"/>
          </ac:spMkLst>
        </pc:spChg>
        <pc:spChg chg="del">
          <ac:chgData name="Maritza Mariela Silva Acuña" userId="ec6c55f7-343d-4582-80dc-428dff63d489" providerId="ADAL" clId="{70D0AC55-E374-4B65-8ADB-2F756BEAA32B}" dt="2026-01-24T15:47:32.230" v="160" actId="22"/>
          <ac:spMkLst>
            <pc:docMk/>
            <pc:sldMk cId="804876057" sldId="301"/>
            <ac:spMk id="3" creationId="{295708E1-8989-D864-38CA-1CD49765BE20}"/>
          </ac:spMkLst>
        </pc:spChg>
        <pc:spChg chg="add">
          <ac:chgData name="Maritza Mariela Silva Acuña" userId="ec6c55f7-343d-4582-80dc-428dff63d489" providerId="ADAL" clId="{70D0AC55-E374-4B65-8ADB-2F756BEAA32B}" dt="2026-01-24T15:49:13.649" v="177" actId="26606"/>
          <ac:spMkLst>
            <pc:docMk/>
            <pc:sldMk cId="804876057" sldId="301"/>
            <ac:spMk id="14" creationId="{96646FC9-C66D-4EC7-8310-0DD4ACC49C6C}"/>
          </ac:spMkLst>
        </pc:spChg>
        <pc:spChg chg="add">
          <ac:chgData name="Maritza Mariela Silva Acuña" userId="ec6c55f7-343d-4582-80dc-428dff63d489" providerId="ADAL" clId="{70D0AC55-E374-4B65-8ADB-2F756BEAA32B}" dt="2026-01-24T15:49:13.649" v="177" actId="26606"/>
          <ac:spMkLst>
            <pc:docMk/>
            <pc:sldMk cId="804876057" sldId="301"/>
            <ac:spMk id="16" creationId="{A3473CF9-37EB-43E7-89EF-D2D1C53D1DAC}"/>
          </ac:spMkLst>
        </pc:spChg>
        <pc:spChg chg="add">
          <ac:chgData name="Maritza Mariela Silva Acuña" userId="ec6c55f7-343d-4582-80dc-428dff63d489" providerId="ADAL" clId="{70D0AC55-E374-4B65-8ADB-2F756BEAA32B}" dt="2026-01-24T15:49:13.649" v="177" actId="26606"/>
          <ac:spMkLst>
            <pc:docMk/>
            <pc:sldMk cId="804876057" sldId="301"/>
            <ac:spMk id="18" creationId="{586B4EF9-43BA-4655-A6FF-1D8E21574C95}"/>
          </ac:spMkLst>
        </pc:spChg>
        <pc:picChg chg="add mod ord modCrop">
          <ac:chgData name="Maritza Mariela Silva Acuña" userId="ec6c55f7-343d-4582-80dc-428dff63d489" providerId="ADAL" clId="{70D0AC55-E374-4B65-8ADB-2F756BEAA32B}" dt="2026-01-24T15:49:54.683" v="186" actId="732"/>
          <ac:picMkLst>
            <pc:docMk/>
            <pc:sldMk cId="804876057" sldId="301"/>
            <ac:picMk id="5" creationId="{881E3AD4-4E28-16FE-A905-877CFC66752F}"/>
          </ac:picMkLst>
        </pc:picChg>
        <pc:picChg chg="add del mod modCrop">
          <ac:chgData name="Maritza Mariela Silva Acuña" userId="ec6c55f7-343d-4582-80dc-428dff63d489" providerId="ADAL" clId="{70D0AC55-E374-4B65-8ADB-2F756BEAA32B}" dt="2026-01-24T15:48:32.054" v="172" actId="478"/>
          <ac:picMkLst>
            <pc:docMk/>
            <pc:sldMk cId="804876057" sldId="301"/>
            <ac:picMk id="7" creationId="{D7FB1CC9-2881-03A5-49CF-F2AB18B26C46}"/>
          </ac:picMkLst>
        </pc:picChg>
        <pc:picChg chg="add mod">
          <ac:chgData name="Maritza Mariela Silva Acuña" userId="ec6c55f7-343d-4582-80dc-428dff63d489" providerId="ADAL" clId="{70D0AC55-E374-4B65-8ADB-2F756BEAA32B}" dt="2026-01-24T15:49:36.100" v="182" actId="1076"/>
          <ac:picMkLst>
            <pc:docMk/>
            <pc:sldMk cId="804876057" sldId="301"/>
            <ac:picMk id="9" creationId="{BAB9B162-035E-DFA2-6419-1BECC035D3E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B5C2062-4C6F-58DF-1E99-D2204908E8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C1AA4CE8-F02C-8926-ED66-924EB0E952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A390E3-BB12-AA41-842E-54CB71578BE8}" type="datetimeFigureOut">
              <a:rPr lang="es-CL" smtClean="0"/>
              <a:t>26-03-2026</a:t>
            </a:fld>
            <a:endParaRPr lang="es-CL"/>
          </a:p>
        </p:txBody>
      </p:sp>
      <p:sp>
        <p:nvSpPr>
          <p:cNvPr id="4" name="Marcador de pie de página 3">
            <a:extLst>
              <a:ext uri="{FF2B5EF4-FFF2-40B4-BE49-F238E27FC236}">
                <a16:creationId xmlns:a16="http://schemas.microsoft.com/office/drawing/2014/main" id="{BF7A45D3-4F52-6312-CBF2-53AB3026C5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251B92E5-861D-3842-B869-7DBA86F85F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0477AE-4EAB-E549-890C-C70837E8BD84}" type="slidenum">
              <a:rPr lang="es-CL" smtClean="0"/>
              <a:t>‹Nº›</a:t>
            </a:fld>
            <a:endParaRPr lang="es-CL"/>
          </a:p>
        </p:txBody>
      </p:sp>
    </p:spTree>
    <p:extLst>
      <p:ext uri="{BB962C8B-B14F-4D97-AF65-F5344CB8AC3E}">
        <p14:creationId xmlns:p14="http://schemas.microsoft.com/office/powerpoint/2010/main" val="4251813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8834E-DECA-374F-B918-F97D1C07DD57}" type="datetimeFigureOut">
              <a:rPr lang="es-CL" smtClean="0"/>
              <a:t>26-03-2026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BB672-C539-BA43-BE21-578570694308}" type="slidenum">
              <a:rPr lang="es-CL" smtClean="0"/>
              <a:t>‹Nº›</a:t>
            </a:fld>
            <a:endParaRPr lang="es-CL"/>
          </a:p>
        </p:txBody>
      </p:sp>
    </p:spTree>
    <p:extLst>
      <p:ext uri="{BB962C8B-B14F-4D97-AF65-F5344CB8AC3E}">
        <p14:creationId xmlns:p14="http://schemas.microsoft.com/office/powerpoint/2010/main" val="246980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DB83BB29-10DA-8F41-9D42-1E324A43A08B}"/>
              </a:ext>
            </a:extLst>
          </p:cNvPr>
          <p:cNvSpPr>
            <a:spLocks noGrp="1"/>
          </p:cNvSpPr>
          <p:nvPr>
            <p:ph type="title"/>
          </p:nvPr>
        </p:nvSpPr>
        <p:spPr>
          <a:xfrm>
            <a:off x="323075" y="2983036"/>
            <a:ext cx="6779624" cy="1189236"/>
          </a:xfrm>
          <a:prstGeom prst="rect">
            <a:avLst/>
          </a:prstGeom>
        </p:spPr>
        <p:txBody>
          <a:bodyPr/>
          <a:lstStyle>
            <a:lvl1pPr algn="l">
              <a:defRPr sz="3200" b="1">
                <a:solidFill>
                  <a:schemeClr val="tx2"/>
                </a:solidFill>
                <a:latin typeface="Calibri" panose="020F0502020204030204" pitchFamily="34" charset="0"/>
                <a:cs typeface="Calibri" panose="020F0502020204030204" pitchFamily="34" charset="0"/>
              </a:defRPr>
            </a:lvl1pPr>
          </a:lstStyle>
          <a:p>
            <a:r>
              <a:rPr lang="es-MX"/>
              <a:t>Haz clic para modificar el estilo de título del patrón</a:t>
            </a:r>
            <a:endParaRPr lang="es-CL"/>
          </a:p>
        </p:txBody>
      </p:sp>
      <p:sp>
        <p:nvSpPr>
          <p:cNvPr id="2" name="Subtítulo 2">
            <a:extLst>
              <a:ext uri="{FF2B5EF4-FFF2-40B4-BE49-F238E27FC236}">
                <a16:creationId xmlns:a16="http://schemas.microsoft.com/office/drawing/2014/main" id="{AF326BB6-0E89-DB82-D463-929C294E9A84}"/>
              </a:ext>
            </a:extLst>
          </p:cNvPr>
          <p:cNvSpPr>
            <a:spLocks noGrp="1"/>
          </p:cNvSpPr>
          <p:nvPr>
            <p:ph type="subTitle" idx="1"/>
          </p:nvPr>
        </p:nvSpPr>
        <p:spPr>
          <a:xfrm>
            <a:off x="323075" y="4172272"/>
            <a:ext cx="6779624" cy="672862"/>
          </a:xfrm>
          <a:prstGeom prst="rect">
            <a:avLst/>
          </a:prstGeom>
        </p:spPr>
        <p:txBody>
          <a:bodyPr anchor="ctr"/>
          <a:lstStyle>
            <a:lvl1pPr marL="0" indent="0" algn="l">
              <a:buNone/>
              <a:defRPr sz="200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3" name="Subtítulo 2">
            <a:extLst>
              <a:ext uri="{FF2B5EF4-FFF2-40B4-BE49-F238E27FC236}">
                <a16:creationId xmlns:a16="http://schemas.microsoft.com/office/drawing/2014/main" id="{C9DD4ED8-5FDA-6D5A-CA91-960492600793}"/>
              </a:ext>
            </a:extLst>
          </p:cNvPr>
          <p:cNvSpPr txBox="1">
            <a:spLocks/>
          </p:cNvSpPr>
          <p:nvPr userDrawn="1"/>
        </p:nvSpPr>
        <p:spPr>
          <a:xfrm>
            <a:off x="323074" y="6134154"/>
            <a:ext cx="5919203" cy="6728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400">
                <a:solidFill>
                  <a:schemeClr val="bg2">
                    <a:lumMod val="25000"/>
                  </a:schemeClr>
                </a:solidFill>
              </a:rPr>
              <a:t>Haz clic para editar el estilo de subtítulo del patrón</a:t>
            </a:r>
            <a:endParaRPr lang="es-CL" sz="1400">
              <a:solidFill>
                <a:schemeClr val="bg2">
                  <a:lumMod val="25000"/>
                </a:schemeClr>
              </a:solidFill>
            </a:endParaRPr>
          </a:p>
        </p:txBody>
      </p:sp>
    </p:spTree>
    <p:extLst>
      <p:ext uri="{BB962C8B-B14F-4D97-AF65-F5344CB8AC3E}">
        <p14:creationId xmlns:p14="http://schemas.microsoft.com/office/powerpoint/2010/main" val="303290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opcion 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DB83BB29-10DA-8F41-9D42-1E324A43A08B}"/>
              </a:ext>
            </a:extLst>
          </p:cNvPr>
          <p:cNvSpPr>
            <a:spLocks noGrp="1"/>
          </p:cNvSpPr>
          <p:nvPr>
            <p:ph type="title"/>
          </p:nvPr>
        </p:nvSpPr>
        <p:spPr>
          <a:xfrm>
            <a:off x="323075" y="2983036"/>
            <a:ext cx="6779624" cy="1189236"/>
          </a:xfrm>
          <a:prstGeom prst="rect">
            <a:avLst/>
          </a:prstGeom>
        </p:spPr>
        <p:txBody>
          <a:bodyPr/>
          <a:lstStyle>
            <a:lvl1pPr algn="l">
              <a:defRPr sz="3200" b="1">
                <a:solidFill>
                  <a:schemeClr val="tx2"/>
                </a:solidFill>
                <a:latin typeface="Calibri" panose="020F0502020204030204" pitchFamily="34" charset="0"/>
                <a:cs typeface="Calibri" panose="020F0502020204030204" pitchFamily="34" charset="0"/>
              </a:defRPr>
            </a:lvl1pPr>
          </a:lstStyle>
          <a:p>
            <a:r>
              <a:rPr lang="es-MX"/>
              <a:t>Haz clic para modificar el estilo de título del patrón</a:t>
            </a:r>
            <a:endParaRPr lang="es-CL"/>
          </a:p>
        </p:txBody>
      </p:sp>
      <p:sp>
        <p:nvSpPr>
          <p:cNvPr id="2" name="Subtítulo 2">
            <a:extLst>
              <a:ext uri="{FF2B5EF4-FFF2-40B4-BE49-F238E27FC236}">
                <a16:creationId xmlns:a16="http://schemas.microsoft.com/office/drawing/2014/main" id="{AF326BB6-0E89-DB82-D463-929C294E9A84}"/>
              </a:ext>
            </a:extLst>
          </p:cNvPr>
          <p:cNvSpPr>
            <a:spLocks noGrp="1"/>
          </p:cNvSpPr>
          <p:nvPr>
            <p:ph type="subTitle" idx="1"/>
          </p:nvPr>
        </p:nvSpPr>
        <p:spPr>
          <a:xfrm>
            <a:off x="323075" y="4172272"/>
            <a:ext cx="6779624" cy="672862"/>
          </a:xfrm>
          <a:prstGeom prst="rect">
            <a:avLst/>
          </a:prstGeom>
        </p:spPr>
        <p:txBody>
          <a:bodyPr anchor="ctr"/>
          <a:lstStyle>
            <a:lvl1pPr marL="0" indent="0" algn="l">
              <a:buNone/>
              <a:defRPr sz="200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3" name="Subtítulo 2">
            <a:extLst>
              <a:ext uri="{FF2B5EF4-FFF2-40B4-BE49-F238E27FC236}">
                <a16:creationId xmlns:a16="http://schemas.microsoft.com/office/drawing/2014/main" id="{C9DD4ED8-5FDA-6D5A-CA91-960492600793}"/>
              </a:ext>
            </a:extLst>
          </p:cNvPr>
          <p:cNvSpPr txBox="1">
            <a:spLocks/>
          </p:cNvSpPr>
          <p:nvPr userDrawn="1"/>
        </p:nvSpPr>
        <p:spPr>
          <a:xfrm>
            <a:off x="323074" y="6134154"/>
            <a:ext cx="5919203" cy="6728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400">
                <a:solidFill>
                  <a:schemeClr val="bg2">
                    <a:lumMod val="25000"/>
                  </a:schemeClr>
                </a:solidFill>
              </a:rPr>
              <a:t>Haz clic para editar el estilo de subtítulo del patrón</a:t>
            </a:r>
            <a:endParaRPr lang="es-CL" sz="1400">
              <a:solidFill>
                <a:schemeClr val="bg2">
                  <a:lumMod val="25000"/>
                </a:schemeClr>
              </a:solidFill>
            </a:endParaRPr>
          </a:p>
        </p:txBody>
      </p:sp>
    </p:spTree>
    <p:extLst>
      <p:ext uri="{BB962C8B-B14F-4D97-AF65-F5344CB8AC3E}">
        <p14:creationId xmlns:p14="http://schemas.microsoft.com/office/powerpoint/2010/main" val="151635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ILLA">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E73376D-6DC0-C86C-F5D3-5637CC24F3A1}"/>
              </a:ext>
            </a:extLst>
          </p:cNvPr>
          <p:cNvSpPr>
            <a:spLocks noGrp="1"/>
          </p:cNvSpPr>
          <p:nvPr>
            <p:ph type="title"/>
          </p:nvPr>
        </p:nvSpPr>
        <p:spPr>
          <a:xfrm>
            <a:off x="2797628" y="2236995"/>
            <a:ext cx="6849121" cy="2384009"/>
          </a:xfrm>
          <a:prstGeom prst="rect">
            <a:avLst/>
          </a:prstGeom>
        </p:spPr>
        <p:txBody>
          <a:bodyPr/>
          <a:lstStyle>
            <a:lvl1pPr>
              <a:defRPr sz="3200" b="1">
                <a:solidFill>
                  <a:schemeClr val="tx2"/>
                </a:solidFill>
                <a:latin typeface="Calibri" panose="020F0502020204030204" pitchFamily="34" charset="0"/>
                <a:cs typeface="Calibri" panose="020F0502020204030204" pitchFamily="34" charset="0"/>
              </a:defRPr>
            </a:lvl1pPr>
          </a:lstStyle>
          <a:p>
            <a:r>
              <a:rPr lang="es-MX"/>
              <a:t>Haz clic para modificar el estilo de título del patrón</a:t>
            </a:r>
            <a:endParaRPr lang="es-CL"/>
          </a:p>
        </p:txBody>
      </p:sp>
    </p:spTree>
    <p:extLst>
      <p:ext uri="{BB962C8B-B14F-4D97-AF65-F5344CB8AC3E}">
        <p14:creationId xmlns:p14="http://schemas.microsoft.com/office/powerpoint/2010/main" val="216599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NTERIO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FFE3EF7-F057-72F9-9AC5-71281EA53A79}"/>
              </a:ext>
            </a:extLst>
          </p:cNvPr>
          <p:cNvSpPr>
            <a:spLocks noGrp="1"/>
          </p:cNvSpPr>
          <p:nvPr>
            <p:ph type="title"/>
          </p:nvPr>
        </p:nvSpPr>
        <p:spPr>
          <a:xfrm>
            <a:off x="362856" y="141596"/>
            <a:ext cx="11495313" cy="935837"/>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A5FEFC3-25B1-2C67-C64D-A820D0BAE13A}"/>
              </a:ext>
            </a:extLst>
          </p:cNvPr>
          <p:cNvSpPr>
            <a:spLocks noGrp="1"/>
          </p:cNvSpPr>
          <p:nvPr>
            <p:ph idx="1"/>
          </p:nvPr>
        </p:nvSpPr>
        <p:spPr>
          <a:xfrm>
            <a:off x="417285" y="1709056"/>
            <a:ext cx="11350172" cy="460465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9696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543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390106-5CDB-9AA2-85B6-92F16D1D23A2}"/>
              </a:ext>
            </a:extLst>
          </p:cNvPr>
          <p:cNvSpPr>
            <a:spLocks noGrp="1"/>
          </p:cNvSpPr>
          <p:nvPr>
            <p:ph type="title"/>
          </p:nvPr>
        </p:nvSpPr>
        <p:spPr>
          <a:xfrm>
            <a:off x="362856" y="141596"/>
            <a:ext cx="11495313" cy="935837"/>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A084DFF-FE77-FBB4-E844-ECFFD5AAFAAC}"/>
              </a:ext>
            </a:extLst>
          </p:cNvPr>
          <p:cNvSpPr>
            <a:spLocks noGrp="1"/>
          </p:cNvSpPr>
          <p:nvPr>
            <p:ph type="body" idx="1"/>
          </p:nvPr>
        </p:nvSpPr>
        <p:spPr>
          <a:xfrm>
            <a:off x="417285" y="1709056"/>
            <a:ext cx="11350172" cy="460465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CF600AF-24BA-6313-A0B5-72AFD3809C23}"/>
              </a:ext>
            </a:extLst>
          </p:cNvPr>
          <p:cNvSpPr>
            <a:spLocks noGrp="1"/>
          </p:cNvSpPr>
          <p:nvPr>
            <p:ph type="dt" sz="half" idx="2"/>
          </p:nvPr>
        </p:nvSpPr>
        <p:spPr>
          <a:xfrm>
            <a:off x="362857" y="6333217"/>
            <a:ext cx="2743200" cy="288000"/>
          </a:xfrm>
          <a:prstGeom prst="rect">
            <a:avLst/>
          </a:prstGeom>
        </p:spPr>
        <p:txBody>
          <a:bodyPr vert="horz" lIns="91440" tIns="45720" rIns="91440" bIns="45720" rtlCol="0" anchor="ctr"/>
          <a:lstStyle>
            <a:lvl1pPr algn="l">
              <a:defRPr sz="1200">
                <a:solidFill>
                  <a:schemeClr val="tx1">
                    <a:tint val="82000"/>
                  </a:schemeClr>
                </a:solidFill>
              </a:defRPr>
            </a:lvl1pPr>
          </a:lstStyle>
          <a:p>
            <a:fld id="{74267430-99BF-4353-AA10-F03BDF83D10D}" type="datetimeFigureOut">
              <a:rPr lang="es-CL" smtClean="0"/>
              <a:t>26-03-2026</a:t>
            </a:fld>
            <a:endParaRPr lang="es-CL"/>
          </a:p>
        </p:txBody>
      </p:sp>
      <p:sp>
        <p:nvSpPr>
          <p:cNvPr id="5" name="Marcador de pie de página 4">
            <a:extLst>
              <a:ext uri="{FF2B5EF4-FFF2-40B4-BE49-F238E27FC236}">
                <a16:creationId xmlns:a16="http://schemas.microsoft.com/office/drawing/2014/main" id="{98AF1664-B91E-96CD-F683-7E0B629C406E}"/>
              </a:ext>
            </a:extLst>
          </p:cNvPr>
          <p:cNvSpPr>
            <a:spLocks noGrp="1"/>
          </p:cNvSpPr>
          <p:nvPr>
            <p:ph type="ftr" sz="quarter" idx="3"/>
          </p:nvPr>
        </p:nvSpPr>
        <p:spPr>
          <a:xfrm>
            <a:off x="4038600" y="6313714"/>
            <a:ext cx="4114800" cy="2880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3C8016DA-A718-2F8A-176C-B4FFCFFA8705}"/>
              </a:ext>
            </a:extLst>
          </p:cNvPr>
          <p:cNvSpPr>
            <a:spLocks noGrp="1"/>
          </p:cNvSpPr>
          <p:nvPr>
            <p:ph type="sldNum" sz="quarter" idx="4"/>
          </p:nvPr>
        </p:nvSpPr>
        <p:spPr>
          <a:xfrm>
            <a:off x="9114970" y="6313713"/>
            <a:ext cx="2743200" cy="288000"/>
          </a:xfrm>
          <a:prstGeom prst="rect">
            <a:avLst/>
          </a:prstGeom>
        </p:spPr>
        <p:txBody>
          <a:bodyPr vert="horz" lIns="91440" tIns="45720" rIns="91440" bIns="45720" rtlCol="0" anchor="ctr"/>
          <a:lstStyle>
            <a:lvl1pPr algn="r">
              <a:defRPr sz="1200">
                <a:solidFill>
                  <a:schemeClr val="tx1">
                    <a:tint val="82000"/>
                  </a:schemeClr>
                </a:solidFill>
              </a:defRPr>
            </a:lvl1pPr>
          </a:lstStyle>
          <a:p>
            <a:fld id="{7E4978CE-5BC3-4F59-B9F8-330DC83C3BE7}" type="slidenum">
              <a:rPr lang="es-CL" smtClean="0"/>
              <a:t>‹Nº›</a:t>
            </a:fld>
            <a:endParaRPr lang="es-CL"/>
          </a:p>
        </p:txBody>
      </p:sp>
    </p:spTree>
    <p:extLst>
      <p:ext uri="{BB962C8B-B14F-4D97-AF65-F5344CB8AC3E}">
        <p14:creationId xmlns:p14="http://schemas.microsoft.com/office/powerpoint/2010/main" val="3770064766"/>
      </p:ext>
    </p:extLst>
  </p:cSld>
  <p:clrMap bg1="lt1" tx1="dk1" bg2="lt2" tx2="dk2" accent1="accent1" accent2="accent2" accent3="accent3" accent4="accent4" accent5="accent5" accent6="accent6" hlink="hlink" folHlink="folHlink"/>
  <p:sldLayoutIdLst>
    <p:sldLayoutId id="2147483655" r:id="rId1"/>
    <p:sldLayoutId id="2147483665" r:id="rId2"/>
    <p:sldLayoutId id="2147483650" r:id="rId3"/>
    <p:sldLayoutId id="2147483654" r:id="rId4"/>
    <p:sldLayoutId id="2147483664" r:id="rId5"/>
  </p:sldLayoutIdLst>
  <p:txStyles>
    <p:titleStyle>
      <a:lvl1pPr algn="l" defTabSz="9144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E6DDCB-E26E-6C35-4CED-7AB1BEC21DA4}"/>
              </a:ext>
            </a:extLst>
          </p:cNvPr>
          <p:cNvSpPr>
            <a:spLocks noGrp="1"/>
          </p:cNvSpPr>
          <p:nvPr>
            <p:ph type="title"/>
          </p:nvPr>
        </p:nvSpPr>
        <p:spPr/>
        <p:txBody>
          <a:bodyPr>
            <a:normAutofit/>
          </a:bodyPr>
          <a:lstStyle/>
          <a:p>
            <a:r>
              <a:rPr lang="es-MX" dirty="0"/>
              <a:t>Semana 03: </a:t>
            </a:r>
            <a:r>
              <a:rPr lang="es-CL" dirty="0"/>
              <a:t>Modelos de referencia y protocolos</a:t>
            </a:r>
          </a:p>
        </p:txBody>
      </p:sp>
      <p:sp>
        <p:nvSpPr>
          <p:cNvPr id="5" name="Subtítulo 4">
            <a:extLst>
              <a:ext uri="{FF2B5EF4-FFF2-40B4-BE49-F238E27FC236}">
                <a16:creationId xmlns:a16="http://schemas.microsoft.com/office/drawing/2014/main" id="{F6FEC9DE-304A-C9D8-DDD5-D7D047E8C72E}"/>
              </a:ext>
            </a:extLst>
          </p:cNvPr>
          <p:cNvSpPr>
            <a:spLocks noGrp="1"/>
          </p:cNvSpPr>
          <p:nvPr>
            <p:ph type="subTitle" idx="1"/>
          </p:nvPr>
        </p:nvSpPr>
        <p:spPr/>
        <p:txBody>
          <a:bodyPr/>
          <a:lstStyle/>
          <a:p>
            <a:r>
              <a:rPr lang="es-ES" dirty="0"/>
              <a:t>Infraestructura TI</a:t>
            </a:r>
            <a:endParaRPr lang="es-CL" dirty="0"/>
          </a:p>
        </p:txBody>
      </p:sp>
      <p:sp>
        <p:nvSpPr>
          <p:cNvPr id="3" name="Título 3">
            <a:extLst>
              <a:ext uri="{FF2B5EF4-FFF2-40B4-BE49-F238E27FC236}">
                <a16:creationId xmlns:a16="http://schemas.microsoft.com/office/drawing/2014/main" id="{2C5B1ADA-D8DD-C046-DA3C-F611483C7385}"/>
              </a:ext>
            </a:extLst>
          </p:cNvPr>
          <p:cNvSpPr txBox="1">
            <a:spLocks/>
          </p:cNvSpPr>
          <p:nvPr/>
        </p:nvSpPr>
        <p:spPr>
          <a:xfrm>
            <a:off x="323075" y="6222534"/>
            <a:ext cx="6779624" cy="516374"/>
          </a:xfrm>
          <a:prstGeom prst="rect">
            <a:avLst/>
          </a:prstGeom>
          <a:solidFill>
            <a:srgbClr val="E9E9E9"/>
          </a:solidFill>
          <a:ln>
            <a:solidFill>
              <a:srgbClr val="E9E9E9"/>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a:lstStyle>
          <a:p>
            <a:r>
              <a:rPr lang="es-MX" sz="1600" dirty="0">
                <a:latin typeface="Calibri"/>
                <a:ea typeface="Calibri"/>
                <a:cs typeface="Calibri"/>
              </a:rPr>
              <a:t>Ingeniería civil informática, semestre 2026</a:t>
            </a:r>
            <a:endParaRPr lang="es-CL" sz="1600" dirty="0">
              <a:latin typeface="Calibri"/>
              <a:ea typeface="Calibri"/>
              <a:cs typeface="Calibri"/>
            </a:endParaRPr>
          </a:p>
        </p:txBody>
      </p:sp>
    </p:spTree>
    <p:extLst>
      <p:ext uri="{BB962C8B-B14F-4D97-AF65-F5344CB8AC3E}">
        <p14:creationId xmlns:p14="http://schemas.microsoft.com/office/powerpoint/2010/main" val="285725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B47BF-5E4A-716C-CAD4-47A14DD8DC9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176AF6E-6687-2D4C-3AA6-634769B315BB}"/>
              </a:ext>
            </a:extLst>
          </p:cNvPr>
          <p:cNvSpPr>
            <a:spLocks noGrp="1"/>
          </p:cNvSpPr>
          <p:nvPr>
            <p:ph type="title"/>
          </p:nvPr>
        </p:nvSpPr>
        <p:spPr/>
        <p:txBody>
          <a:bodyPr>
            <a:normAutofit/>
          </a:bodyPr>
          <a:lstStyle/>
          <a:p>
            <a:r>
              <a:rPr lang="es-ES" b="0" dirty="0"/>
              <a:t>Modelo OSI: Capas y Protocolos</a:t>
            </a:r>
          </a:p>
        </p:txBody>
      </p:sp>
      <p:sp>
        <p:nvSpPr>
          <p:cNvPr id="4" name="Marcador de contenido 3">
            <a:extLst>
              <a:ext uri="{FF2B5EF4-FFF2-40B4-BE49-F238E27FC236}">
                <a16:creationId xmlns:a16="http://schemas.microsoft.com/office/drawing/2014/main" id="{9EF2CEFA-E6B0-1BF4-8075-8B70BDF0A1A1}"/>
              </a:ext>
            </a:extLst>
          </p:cNvPr>
          <p:cNvSpPr>
            <a:spLocks noGrp="1"/>
          </p:cNvSpPr>
          <p:nvPr>
            <p:ph idx="1"/>
          </p:nvPr>
        </p:nvSpPr>
        <p:spPr>
          <a:xfrm>
            <a:off x="435426" y="1077433"/>
            <a:ext cx="11350172" cy="5099080"/>
          </a:xfrm>
        </p:spPr>
        <p:txBody>
          <a:bodyPr>
            <a:normAutofit/>
          </a:bodyPr>
          <a:lstStyle/>
          <a:p>
            <a:pPr marL="0" indent="0" algn="just">
              <a:lnSpc>
                <a:spcPct val="100000"/>
              </a:lnSpc>
              <a:buNone/>
            </a:pPr>
            <a:r>
              <a:rPr lang="es-ES" sz="2400" dirty="0">
                <a:latin typeface="Calibri" panose="020F0502020204030204" pitchFamily="34" charset="0"/>
                <a:ea typeface="Calibri" panose="020F0502020204030204" pitchFamily="34" charset="0"/>
                <a:cs typeface="Calibri" panose="020F0502020204030204" pitchFamily="34" charset="0"/>
              </a:rPr>
              <a:t>El modelo OSI es un marco conceptual muy detallado que se creó para describir, de forma ordenada y universal</a:t>
            </a:r>
            <a:r>
              <a:rPr lang="es-ES" sz="2400" b="1" dirty="0">
                <a:latin typeface="Calibri" panose="020F0502020204030204" pitchFamily="34" charset="0"/>
                <a:ea typeface="Calibri" panose="020F0502020204030204" pitchFamily="34" charset="0"/>
                <a:cs typeface="Calibri" panose="020F0502020204030204" pitchFamily="34" charset="0"/>
              </a:rPr>
              <a:t>, todo lo que ocurre cuando dos sistemas se comunican a través de una red</a:t>
            </a:r>
            <a:r>
              <a:rPr lang="es-ES" sz="2400" dirty="0">
                <a:latin typeface="Calibri" panose="020F0502020204030204" pitchFamily="34" charset="0"/>
                <a:ea typeface="Calibri" panose="020F0502020204030204" pitchFamily="34" charset="0"/>
                <a:cs typeface="Calibri" panose="020F0502020204030204" pitchFamily="34" charset="0"/>
              </a:rPr>
              <a:t>. Divide la comunicación en siete capas lógicas, desde el hardware físico hasta las aplicaciones de usuario, de manera que cada capa tiene responsabilidades bien definidas y se apoya en los servicios de la capa inmediatamente inferior. Esta división permite que ingenieros, fabricantes hablen el mismo “idioma” al diseñar, implementar y analizar redes, sin atarse a una tecnología específica.</a:t>
            </a:r>
          </a:p>
          <a:p>
            <a:pPr marL="0" indent="0" algn="just">
              <a:lnSpc>
                <a:spcPct val="100000"/>
              </a:lnSpc>
              <a:buNone/>
            </a:pPr>
            <a:endParaRPr lang="es-E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69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9EE4-AE12-13C8-0872-9B27207F38F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182A897D-88DD-D52C-138F-8C1EEC9E04B2}"/>
              </a:ext>
            </a:extLst>
          </p:cNvPr>
          <p:cNvSpPr>
            <a:spLocks noGrp="1"/>
          </p:cNvSpPr>
          <p:nvPr>
            <p:ph type="title"/>
          </p:nvPr>
        </p:nvSpPr>
        <p:spPr/>
        <p:txBody>
          <a:bodyPr>
            <a:normAutofit/>
          </a:bodyPr>
          <a:lstStyle/>
          <a:p>
            <a:r>
              <a:rPr lang="es-ES" b="0" dirty="0"/>
              <a:t>Modelo OSI: Capas y Protocolos</a:t>
            </a:r>
          </a:p>
        </p:txBody>
      </p:sp>
      <p:sp>
        <p:nvSpPr>
          <p:cNvPr id="4" name="Marcador de contenido 3">
            <a:extLst>
              <a:ext uri="{FF2B5EF4-FFF2-40B4-BE49-F238E27FC236}">
                <a16:creationId xmlns:a16="http://schemas.microsoft.com/office/drawing/2014/main" id="{A7017844-8FD6-E7F4-3DB5-22AB6261E368}"/>
              </a:ext>
            </a:extLst>
          </p:cNvPr>
          <p:cNvSpPr>
            <a:spLocks noGrp="1"/>
          </p:cNvSpPr>
          <p:nvPr>
            <p:ph idx="1"/>
          </p:nvPr>
        </p:nvSpPr>
        <p:spPr>
          <a:xfrm>
            <a:off x="435426" y="1077433"/>
            <a:ext cx="11350172" cy="4604657"/>
          </a:xfrm>
        </p:spPr>
        <p:txBody>
          <a:bodyPr>
            <a:normAutofit/>
          </a:bodyPr>
          <a:lstStyle/>
          <a:p>
            <a:pPr marL="0" indent="0" algn="just">
              <a:lnSpc>
                <a:spcPct val="100000"/>
              </a:lnSpc>
              <a:buNone/>
            </a:pPr>
            <a:r>
              <a:rPr lang="es-ES" sz="2400" dirty="0">
                <a:latin typeface="Calibri" panose="020F0502020204030204" pitchFamily="34" charset="0"/>
                <a:ea typeface="Calibri" panose="020F0502020204030204" pitchFamily="34" charset="0"/>
                <a:cs typeface="Calibri" panose="020F0502020204030204" pitchFamily="34" charset="0"/>
              </a:rPr>
              <a:t>El modelo OSI (Open </a:t>
            </a:r>
            <a:r>
              <a:rPr lang="es-ES" sz="2400" dirty="0" err="1">
                <a:latin typeface="Calibri" panose="020F0502020204030204" pitchFamily="34" charset="0"/>
                <a:ea typeface="Calibri" panose="020F0502020204030204" pitchFamily="34" charset="0"/>
                <a:cs typeface="Calibri" panose="020F0502020204030204" pitchFamily="34" charset="0"/>
              </a:rPr>
              <a:t>Systems</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Interconnection</a:t>
            </a:r>
            <a:r>
              <a:rPr lang="es-ES" sz="2400" dirty="0">
                <a:latin typeface="Calibri" panose="020F0502020204030204" pitchFamily="34" charset="0"/>
                <a:ea typeface="Calibri" panose="020F0502020204030204" pitchFamily="34" charset="0"/>
                <a:cs typeface="Calibri" panose="020F0502020204030204" pitchFamily="34" charset="0"/>
              </a:rPr>
              <a:t>) define 7 capas, cada una con responsabilidades detalladas y tipos de PDU  (</a:t>
            </a:r>
            <a:r>
              <a:rPr lang="es-CL" sz="2400" dirty="0">
                <a:latin typeface="Calibri" panose="020F0502020204030204" pitchFamily="34" charset="0"/>
                <a:ea typeface="Calibri" panose="020F0502020204030204" pitchFamily="34" charset="0"/>
                <a:cs typeface="Calibri" panose="020F0502020204030204" pitchFamily="34" charset="0"/>
              </a:rPr>
              <a:t>paquete de datos</a:t>
            </a:r>
            <a:r>
              <a:rPr lang="es-ES" sz="2400" dirty="0">
                <a:latin typeface="Calibri" panose="020F0502020204030204" pitchFamily="34" charset="0"/>
                <a:ea typeface="Calibri" panose="020F0502020204030204" pitchFamily="34" charset="0"/>
                <a:cs typeface="Calibri" panose="020F0502020204030204" pitchFamily="34" charset="0"/>
              </a:rPr>
              <a:t>) diferentes.</a:t>
            </a:r>
          </a:p>
        </p:txBody>
      </p:sp>
      <p:pic>
        <p:nvPicPr>
          <p:cNvPr id="1026" name="Picture 2">
            <a:extLst>
              <a:ext uri="{FF2B5EF4-FFF2-40B4-BE49-F238E27FC236}">
                <a16:creationId xmlns:a16="http://schemas.microsoft.com/office/drawing/2014/main" id="{1902198C-FA11-362C-FBD8-58BAF8E03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423" y="1906180"/>
            <a:ext cx="7908757" cy="441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0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2542-C2BE-627E-266B-B0376F0A5C7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D6584D0-15FC-41E5-691E-475B624FD62A}"/>
              </a:ext>
            </a:extLst>
          </p:cNvPr>
          <p:cNvSpPr>
            <a:spLocks noGrp="1"/>
          </p:cNvSpPr>
          <p:nvPr>
            <p:ph type="title"/>
          </p:nvPr>
        </p:nvSpPr>
        <p:spPr/>
        <p:txBody>
          <a:bodyPr>
            <a:normAutofit/>
          </a:bodyPr>
          <a:lstStyle/>
          <a:p>
            <a:r>
              <a:rPr lang="es-ES" b="0" dirty="0"/>
              <a:t>Modelo OSI: Capas y Protocolos</a:t>
            </a:r>
          </a:p>
        </p:txBody>
      </p:sp>
      <p:sp>
        <p:nvSpPr>
          <p:cNvPr id="4" name="Marcador de contenido 3">
            <a:extLst>
              <a:ext uri="{FF2B5EF4-FFF2-40B4-BE49-F238E27FC236}">
                <a16:creationId xmlns:a16="http://schemas.microsoft.com/office/drawing/2014/main" id="{11BCD0F7-E65A-DF7E-6A5E-A111B0E9D8B5}"/>
              </a:ext>
            </a:extLst>
          </p:cNvPr>
          <p:cNvSpPr>
            <a:spLocks noGrp="1"/>
          </p:cNvSpPr>
          <p:nvPr>
            <p:ph idx="1"/>
          </p:nvPr>
        </p:nvSpPr>
        <p:spPr>
          <a:xfrm>
            <a:off x="435426" y="1077433"/>
            <a:ext cx="11350172" cy="5099080"/>
          </a:xfrm>
        </p:spPr>
        <p:txBody>
          <a:bodyPr>
            <a:normAutofit/>
          </a:bodyPr>
          <a:lstStyle/>
          <a:p>
            <a:pPr marL="0" indent="0" algn="just">
              <a:lnSpc>
                <a:spcPct val="100000"/>
              </a:lnSpc>
              <a:buNone/>
            </a:pPr>
            <a:r>
              <a:rPr lang="es-ES" sz="2400" dirty="0">
                <a:latin typeface="Calibri" panose="020F0502020204030204" pitchFamily="34" charset="0"/>
                <a:ea typeface="Calibri" panose="020F0502020204030204" pitchFamily="34" charset="0"/>
                <a:cs typeface="Calibri" panose="020F0502020204030204" pitchFamily="34" charset="0"/>
              </a:rPr>
              <a:t>Conceptualmente, el modelo OSI funciona como una pila: cuando un host envía datos, estos descienden desde la capa de aplicación hasta la física, encapsulándose progresivamente (añadiendo cabeceras/</a:t>
            </a:r>
            <a:r>
              <a:rPr lang="es-ES" sz="2400" dirty="0" err="1">
                <a:latin typeface="Calibri" panose="020F0502020204030204" pitchFamily="34" charset="0"/>
                <a:ea typeface="Calibri" panose="020F0502020204030204" pitchFamily="34" charset="0"/>
                <a:cs typeface="Calibri" panose="020F0502020204030204" pitchFamily="34" charset="0"/>
              </a:rPr>
              <a:t>trailers</a:t>
            </a:r>
            <a:r>
              <a:rPr lang="es-ES" sz="2400" dirty="0">
                <a:latin typeface="Calibri" panose="020F0502020204030204" pitchFamily="34" charset="0"/>
                <a:ea typeface="Calibri" panose="020F0502020204030204" pitchFamily="34" charset="0"/>
                <a:cs typeface="Calibri" panose="020F0502020204030204" pitchFamily="34" charset="0"/>
              </a:rPr>
              <a:t> en cada nivel); cuando el host receptor recibe los bits, el proceso se invierte, </a:t>
            </a:r>
            <a:r>
              <a:rPr lang="es-ES" sz="2400" dirty="0" err="1">
                <a:latin typeface="Calibri" panose="020F0502020204030204" pitchFamily="34" charset="0"/>
                <a:ea typeface="Calibri" panose="020F0502020204030204" pitchFamily="34" charset="0"/>
                <a:cs typeface="Calibri" panose="020F0502020204030204" pitchFamily="34" charset="0"/>
              </a:rPr>
              <a:t>desencapsulando</a:t>
            </a:r>
            <a:r>
              <a:rPr lang="es-ES" sz="2400" dirty="0">
                <a:latin typeface="Calibri" panose="020F0502020204030204" pitchFamily="34" charset="0"/>
                <a:ea typeface="Calibri" panose="020F0502020204030204" pitchFamily="34" charset="0"/>
                <a:cs typeface="Calibri" panose="020F0502020204030204" pitchFamily="34" charset="0"/>
              </a:rPr>
              <a:t> capa por capa hasta entregar los datos a la aplicación destino. Esta visión por capas permite aislar problemas (por ejemplo, distinguir un fallo de cableado de un error de direccionamiento IP o de un bug en una aplicación) y también evoluciona de forma modular: se puede mejorar una tecnología de enlace o un formato de aplicación sin rediseñar todo el sistema. Por eso, aunque Internet real usa sobre todo la pila TCP/IP, el modelo OSI sigue siendo la referencia teórica central para enseñar y razonar sobre redes.</a:t>
            </a:r>
          </a:p>
        </p:txBody>
      </p:sp>
    </p:spTree>
    <p:extLst>
      <p:ext uri="{BB962C8B-B14F-4D97-AF65-F5344CB8AC3E}">
        <p14:creationId xmlns:p14="http://schemas.microsoft.com/office/powerpoint/2010/main" val="190684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24EB-1DB8-71B5-54BF-40DD364530CA}"/>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B3D239A2-8A0E-2150-ECE4-89D2914A0DA7}"/>
              </a:ext>
            </a:extLst>
          </p:cNvPr>
          <p:cNvSpPr>
            <a:spLocks noGrp="1"/>
          </p:cNvSpPr>
          <p:nvPr>
            <p:ph type="title"/>
          </p:nvPr>
        </p:nvSpPr>
        <p:spPr/>
        <p:txBody>
          <a:bodyPr>
            <a:normAutofit/>
          </a:bodyPr>
          <a:lstStyle/>
          <a:p>
            <a:r>
              <a:rPr lang="es-ES" b="0" dirty="0"/>
              <a:t>Modelo OSI: Capas y Protocolos</a:t>
            </a:r>
          </a:p>
        </p:txBody>
      </p:sp>
      <p:pic>
        <p:nvPicPr>
          <p:cNvPr id="5122" name="Picture 2">
            <a:extLst>
              <a:ext uri="{FF2B5EF4-FFF2-40B4-BE49-F238E27FC236}">
                <a16:creationId xmlns:a16="http://schemas.microsoft.com/office/drawing/2014/main" id="{BD715040-B8BB-368A-687C-1C47842BC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77" y="875713"/>
            <a:ext cx="9737558" cy="543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0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193C-D01C-6271-A135-84FD89633049}"/>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AB37819-4874-D6FB-A2B3-B83F6BE94668}"/>
              </a:ext>
            </a:extLst>
          </p:cNvPr>
          <p:cNvSpPr>
            <a:spLocks noGrp="1"/>
          </p:cNvSpPr>
          <p:nvPr>
            <p:ph type="title"/>
          </p:nvPr>
        </p:nvSpPr>
        <p:spPr/>
        <p:txBody>
          <a:bodyPr>
            <a:normAutofit/>
          </a:bodyPr>
          <a:lstStyle/>
          <a:p>
            <a:r>
              <a:rPr lang="es-ES" b="0" dirty="0"/>
              <a:t>Modelo OSI: Capa 1 “</a:t>
            </a:r>
            <a:r>
              <a:rPr lang="es-ES" b="0" dirty="0" err="1"/>
              <a:t>Fisica</a:t>
            </a:r>
            <a:r>
              <a:rPr lang="es-ES" b="0" dirty="0"/>
              <a:t>”</a:t>
            </a:r>
          </a:p>
        </p:txBody>
      </p:sp>
      <p:sp>
        <p:nvSpPr>
          <p:cNvPr id="4" name="Marcador de contenido 3">
            <a:extLst>
              <a:ext uri="{FF2B5EF4-FFF2-40B4-BE49-F238E27FC236}">
                <a16:creationId xmlns:a16="http://schemas.microsoft.com/office/drawing/2014/main" id="{D2FD7C58-4208-94B5-F6FF-90C034738FA9}"/>
              </a:ext>
            </a:extLst>
          </p:cNvPr>
          <p:cNvSpPr>
            <a:spLocks noGrp="1"/>
          </p:cNvSpPr>
          <p:nvPr>
            <p:ph idx="1"/>
          </p:nvPr>
        </p:nvSpPr>
        <p:spPr>
          <a:xfrm>
            <a:off x="435426" y="1077433"/>
            <a:ext cx="11350172" cy="5099080"/>
          </a:xfrm>
        </p:spPr>
        <p:txBody>
          <a:bodyPr>
            <a:noAutofit/>
          </a:bodyPr>
          <a:lstStyle/>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Función general: </a:t>
            </a:r>
            <a:r>
              <a:rPr lang="es-ES" sz="2200" dirty="0">
                <a:latin typeface="Calibri" panose="020F0502020204030204" pitchFamily="34" charset="0"/>
                <a:ea typeface="Calibri" panose="020F0502020204030204" pitchFamily="34" charset="0"/>
                <a:cs typeface="Calibri" panose="020F0502020204030204" pitchFamily="34" charset="0"/>
              </a:rPr>
              <a:t>transportar bits sin interpretar su significado lógico.</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Define:</a:t>
            </a:r>
            <a:r>
              <a:rPr lang="es-ES" sz="2200" dirty="0">
                <a:latin typeface="Calibri" panose="020F0502020204030204" pitchFamily="34" charset="0"/>
                <a:ea typeface="Calibri" panose="020F0502020204030204" pitchFamily="34" charset="0"/>
                <a:cs typeface="Calibri" panose="020F0502020204030204" pitchFamily="34" charset="0"/>
              </a:rPr>
              <a:t> </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características eléctricas, ópticas y de radiofrecuencia: voltajes, niveles de señal, modulación, sincronización de reloj.</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conectores físicos, topologías (bus, estrella, anillo) y velocidades de transmisión.</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PDU: bits (secuencias de 0 y 1).</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Ventajas: </a:t>
            </a:r>
            <a:r>
              <a:rPr lang="es-ES" sz="2200" dirty="0">
                <a:latin typeface="Calibri" panose="020F0502020204030204" pitchFamily="34" charset="0"/>
                <a:ea typeface="Calibri" panose="020F0502020204030204" pitchFamily="34" charset="0"/>
                <a:cs typeface="Calibri" panose="020F0502020204030204" pitchFamily="34" charset="0"/>
              </a:rPr>
              <a:t>diseño independiente del contenido de los datos, se puede aumentar velocidad sin cambiar capas superiores.</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Desventajas: </a:t>
            </a:r>
            <a:r>
              <a:rPr lang="es-ES" sz="2200" dirty="0">
                <a:latin typeface="Calibri" panose="020F0502020204030204" pitchFamily="34" charset="0"/>
                <a:ea typeface="Calibri" panose="020F0502020204030204" pitchFamily="34" charset="0"/>
                <a:cs typeface="Calibri" panose="020F0502020204030204" pitchFamily="34" charset="0"/>
              </a:rPr>
              <a:t>no corrige errores lógicos, solo define el medio; todo el control de errores se delega a capas superiores.</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Ejemplos: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Estándares Ethernet físicos (10BASE-T, 100BASE-TX, 1000BASE-T).</a:t>
            </a:r>
          </a:p>
          <a:p>
            <a:pPr lvl="1" algn="just">
              <a:buFont typeface="Wingdings" panose="05000000000000000000" pitchFamily="2" charset="2"/>
              <a:buChar char="§"/>
            </a:pPr>
            <a:r>
              <a:rPr lang="es-ES" sz="2200" dirty="0" err="1">
                <a:latin typeface="Calibri" panose="020F0502020204030204" pitchFamily="34" charset="0"/>
                <a:ea typeface="Calibri" panose="020F0502020204030204" pitchFamily="34" charset="0"/>
                <a:cs typeface="Calibri" panose="020F0502020204030204" pitchFamily="34" charset="0"/>
              </a:rPr>
              <a:t>Wi</a:t>
            </a:r>
            <a:r>
              <a:rPr lang="es-ES" sz="2200" dirty="0">
                <a:latin typeface="Calibri" panose="020F0502020204030204" pitchFamily="34" charset="0"/>
                <a:ea typeface="Calibri" panose="020F0502020204030204" pitchFamily="34" charset="0"/>
                <a:cs typeface="Calibri" panose="020F0502020204030204" pitchFamily="34" charset="0"/>
              </a:rPr>
              <a:t>‑Fi a nivel de señal (802.11 PHY), fibra óptica (1000BASE-LX), DSL.</a:t>
            </a:r>
          </a:p>
        </p:txBody>
      </p:sp>
    </p:spTree>
    <p:extLst>
      <p:ext uri="{BB962C8B-B14F-4D97-AF65-F5344CB8AC3E}">
        <p14:creationId xmlns:p14="http://schemas.microsoft.com/office/powerpoint/2010/main" val="297856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89F1-3255-9D30-2058-1917130C6465}"/>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12EFC708-1D20-B675-0D28-3E0377D284FA}"/>
              </a:ext>
            </a:extLst>
          </p:cNvPr>
          <p:cNvSpPr>
            <a:spLocks noGrp="1"/>
          </p:cNvSpPr>
          <p:nvPr>
            <p:ph type="title"/>
          </p:nvPr>
        </p:nvSpPr>
        <p:spPr/>
        <p:txBody>
          <a:bodyPr>
            <a:normAutofit/>
          </a:bodyPr>
          <a:lstStyle/>
          <a:p>
            <a:r>
              <a:rPr lang="es-ES" b="0" dirty="0"/>
              <a:t>Modelo OSI: Capa 2 “</a:t>
            </a:r>
            <a:r>
              <a:rPr lang="es-CL" b="0" dirty="0"/>
              <a:t>Enlace de datos</a:t>
            </a:r>
            <a:r>
              <a:rPr lang="es-ES" b="0" dirty="0"/>
              <a:t>”</a:t>
            </a:r>
          </a:p>
        </p:txBody>
      </p:sp>
      <p:sp>
        <p:nvSpPr>
          <p:cNvPr id="4" name="Marcador de contenido 3">
            <a:extLst>
              <a:ext uri="{FF2B5EF4-FFF2-40B4-BE49-F238E27FC236}">
                <a16:creationId xmlns:a16="http://schemas.microsoft.com/office/drawing/2014/main" id="{30FCE372-2B59-D429-B421-72D8CFFF325C}"/>
              </a:ext>
            </a:extLst>
          </p:cNvPr>
          <p:cNvSpPr>
            <a:spLocks noGrp="1"/>
          </p:cNvSpPr>
          <p:nvPr>
            <p:ph idx="1"/>
          </p:nvPr>
        </p:nvSpPr>
        <p:spPr>
          <a:xfrm>
            <a:off x="435426" y="879459"/>
            <a:ext cx="11350172" cy="5624857"/>
          </a:xfrm>
        </p:spPr>
        <p:txBody>
          <a:bodyPr>
            <a:noAutofit/>
          </a:bodyPr>
          <a:lstStyle/>
          <a:p>
            <a:pPr marL="0" indent="0" algn="just">
              <a:buNone/>
            </a:pPr>
            <a:r>
              <a:rPr lang="es-ES" sz="1800" b="1" dirty="0">
                <a:latin typeface="Calibri" panose="020F0502020204030204" pitchFamily="34" charset="0"/>
                <a:ea typeface="Calibri" panose="020F0502020204030204" pitchFamily="34" charset="0"/>
                <a:cs typeface="Calibri" panose="020F0502020204030204" pitchFamily="34" charset="0"/>
              </a:rPr>
              <a:t>Función general: </a:t>
            </a:r>
            <a:r>
              <a:rPr lang="es-ES" sz="1800" dirty="0">
                <a:latin typeface="Calibri" panose="020F0502020204030204" pitchFamily="34" charset="0"/>
                <a:ea typeface="Calibri" panose="020F0502020204030204" pitchFamily="34" charset="0"/>
                <a:cs typeface="Calibri" panose="020F0502020204030204" pitchFamily="34" charset="0"/>
              </a:rPr>
              <a:t>crear un enlace fiable sobre un medio físico potencialmente ruidoso, entre nodos directamente conectados, esta se divide en:</a:t>
            </a:r>
          </a:p>
          <a:p>
            <a:pPr lvl="1"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Subcapa LLC</a:t>
            </a:r>
          </a:p>
          <a:p>
            <a:pPr lvl="2"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Es la parte “superior” de la capa 2; hace de intermediaria entre la capa de red (IP, IPX, etc.) y la subcapa MAC.</a:t>
            </a:r>
          </a:p>
          <a:p>
            <a:pPr lvl="2"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Sus tareas principales son:</a:t>
            </a:r>
          </a:p>
          <a:p>
            <a:pPr lvl="3"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Indicar qué protocolo de capa 3 va dentro de la trama o paquete (multiplexación: IP, IPX, etc.).</a:t>
            </a:r>
          </a:p>
          <a:p>
            <a:pPr lvl="3"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Añadir información de control para que los datos lleguen a la MAC con el formato correcto.</a:t>
            </a:r>
          </a:p>
          <a:p>
            <a:pPr lvl="1"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Subcapa MAC</a:t>
            </a:r>
          </a:p>
          <a:p>
            <a:pPr lvl="2"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Es la parte “inferior” de la capa 2; se pega a la capa física y trabaja directamente con la NIC y el medio (cable, </a:t>
            </a:r>
            <a:r>
              <a:rPr lang="es-ES" sz="1800" dirty="0" err="1">
                <a:latin typeface="Calibri" panose="020F0502020204030204" pitchFamily="34" charset="0"/>
                <a:ea typeface="Calibri" panose="020F0502020204030204" pitchFamily="34" charset="0"/>
                <a:cs typeface="Calibri" panose="020F0502020204030204" pitchFamily="34" charset="0"/>
              </a:rPr>
              <a:t>Wi</a:t>
            </a:r>
            <a:r>
              <a:rPr lang="es-ES" sz="1800" dirty="0">
                <a:latin typeface="Calibri" panose="020F0502020204030204" pitchFamily="34" charset="0"/>
                <a:ea typeface="Calibri" panose="020F0502020204030204" pitchFamily="34" charset="0"/>
                <a:cs typeface="Calibri" panose="020F0502020204030204" pitchFamily="34" charset="0"/>
              </a:rPr>
              <a:t>‑Fi, etc.).</a:t>
            </a:r>
          </a:p>
          <a:p>
            <a:pPr lvl="2" algn="just">
              <a:buFont typeface="Wingdings" panose="05000000000000000000" pitchFamily="2" charset="2"/>
              <a:buChar char="§"/>
            </a:pPr>
            <a:r>
              <a:rPr lang="es-ES" sz="1800" dirty="0">
                <a:latin typeface="Calibri" panose="020F0502020204030204" pitchFamily="34" charset="0"/>
                <a:ea typeface="Calibri" panose="020F0502020204030204" pitchFamily="34" charset="0"/>
                <a:cs typeface="Calibri" panose="020F0502020204030204" pitchFamily="34" charset="0"/>
              </a:rPr>
              <a:t>Sus tareas principales son:</a:t>
            </a:r>
          </a:p>
          <a:p>
            <a:pPr lvl="3"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Poner y leer las direcciones físicas (direcciones MAC) en las tramas.</a:t>
            </a:r>
          </a:p>
          <a:p>
            <a:pPr lvl="3"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Controlar quién puede usar el medio en cada momento por ejemplo CSMA/CD (por cable: escucha el medio si ocurre una colisión al transmitir, la detecta y reintenta tras un tiempo aleatorio), CSMA/CA (por </a:t>
            </a:r>
            <a:r>
              <a:rPr lang="es-ES" dirty="0" err="1"/>
              <a:t>Wi</a:t>
            </a:r>
            <a:r>
              <a:rPr lang="es-ES" dirty="0"/>
              <a:t>‑Fi: escucha el medio y usa esperas/mensajes de coordinación para evitar que dos nodos transmitan a la vez</a:t>
            </a:r>
            <a:r>
              <a:rPr lang="es-ES" dirty="0">
                <a:latin typeface="Calibri" panose="020F0502020204030204" pitchFamily="34" charset="0"/>
                <a:ea typeface="Calibri" panose="020F0502020204030204" pitchFamily="34" charset="0"/>
                <a:cs typeface="Calibri" panose="020F0502020204030204" pitchFamily="34" charset="0"/>
              </a:rPr>
              <a:t>)</a:t>
            </a:r>
          </a:p>
          <a:p>
            <a:pPr lvl="3"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Delimitar las tramas (saber dónde empieza y termina cada una) y, en muchos casos, incluir el FCS/CRC para detección de errores.</a:t>
            </a:r>
          </a:p>
        </p:txBody>
      </p:sp>
    </p:spTree>
    <p:extLst>
      <p:ext uri="{BB962C8B-B14F-4D97-AF65-F5344CB8AC3E}">
        <p14:creationId xmlns:p14="http://schemas.microsoft.com/office/powerpoint/2010/main" val="123585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CB89-E23F-AA87-C1D1-1221AFF3E5F0}"/>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0DF742AD-FFDE-C449-346A-3532615FAC04}"/>
              </a:ext>
            </a:extLst>
          </p:cNvPr>
          <p:cNvSpPr>
            <a:spLocks noGrp="1"/>
          </p:cNvSpPr>
          <p:nvPr>
            <p:ph type="title"/>
          </p:nvPr>
        </p:nvSpPr>
        <p:spPr/>
        <p:txBody>
          <a:bodyPr>
            <a:normAutofit/>
          </a:bodyPr>
          <a:lstStyle/>
          <a:p>
            <a:r>
              <a:rPr lang="es-ES" b="0" dirty="0"/>
              <a:t>Modelo OSI: Capa 2 “</a:t>
            </a:r>
            <a:r>
              <a:rPr lang="es-CL" b="0" dirty="0"/>
              <a:t>Enlace de datos</a:t>
            </a:r>
            <a:r>
              <a:rPr lang="es-ES" b="0" dirty="0"/>
              <a:t>”</a:t>
            </a:r>
          </a:p>
        </p:txBody>
      </p:sp>
      <p:sp>
        <p:nvSpPr>
          <p:cNvPr id="4" name="Marcador de contenido 3">
            <a:extLst>
              <a:ext uri="{FF2B5EF4-FFF2-40B4-BE49-F238E27FC236}">
                <a16:creationId xmlns:a16="http://schemas.microsoft.com/office/drawing/2014/main" id="{22B5AAEE-0E71-377D-1D86-1E58900DDF9A}"/>
              </a:ext>
            </a:extLst>
          </p:cNvPr>
          <p:cNvSpPr>
            <a:spLocks noGrp="1"/>
          </p:cNvSpPr>
          <p:nvPr>
            <p:ph idx="1"/>
          </p:nvPr>
        </p:nvSpPr>
        <p:spPr>
          <a:xfrm>
            <a:off x="435426" y="1077433"/>
            <a:ext cx="11350172" cy="5099080"/>
          </a:xfrm>
        </p:spPr>
        <p:txBody>
          <a:bodyPr>
            <a:noAutofit/>
          </a:bodyPr>
          <a:lstStyle/>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Ventajas: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Aísla los errores físicos, reduciendo la carga de capas superiores.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Permite compartir eficientemente un medio entre varios dispositivos.</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Desventajas: </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Protocolos de control de acceso (como CSMA/CD) escalan mal a topologías muy grandes.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La presencia de distintas tecnologías de enlace obliga a </a:t>
            </a:r>
            <a:r>
              <a:rPr lang="es-ES" sz="2200" dirty="0" err="1">
                <a:latin typeface="Calibri" panose="020F0502020204030204" pitchFamily="34" charset="0"/>
                <a:ea typeface="Calibri" panose="020F0502020204030204" pitchFamily="34" charset="0"/>
                <a:cs typeface="Calibri" panose="020F0502020204030204" pitchFamily="34" charset="0"/>
              </a:rPr>
              <a:t>routers</a:t>
            </a:r>
            <a:r>
              <a:rPr lang="es-ES" sz="2200" dirty="0">
                <a:latin typeface="Calibri" panose="020F0502020204030204" pitchFamily="34" charset="0"/>
                <a:ea typeface="Calibri" panose="020F0502020204030204" pitchFamily="34" charset="0"/>
                <a:cs typeface="Calibri" panose="020F0502020204030204" pitchFamily="34" charset="0"/>
              </a:rPr>
              <a:t> a trabajar más para interconectarlas.</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Ejemplos de protocolos capa 2:</a:t>
            </a:r>
          </a:p>
          <a:p>
            <a:pPr lvl="1" algn="just">
              <a:buFont typeface="Wingdings" panose="05000000000000000000" pitchFamily="2" charset="2"/>
              <a:buChar char="§"/>
            </a:pPr>
            <a:r>
              <a:rPr lang="es-CL" sz="2200" dirty="0">
                <a:latin typeface="Calibri" panose="020F0502020204030204" pitchFamily="34" charset="0"/>
                <a:ea typeface="Calibri" panose="020F0502020204030204" pitchFamily="34" charset="0"/>
                <a:cs typeface="Calibri" panose="020F0502020204030204" pitchFamily="34" charset="0"/>
              </a:rPr>
              <a:t>Ethernet (802.3), </a:t>
            </a:r>
            <a:r>
              <a:rPr lang="es-CL" sz="2200" dirty="0" err="1">
                <a:latin typeface="Calibri" panose="020F0502020204030204" pitchFamily="34" charset="0"/>
                <a:ea typeface="Calibri" panose="020F0502020204030204" pitchFamily="34" charset="0"/>
                <a:cs typeface="Calibri" panose="020F0502020204030204" pitchFamily="34" charset="0"/>
              </a:rPr>
              <a:t>Wi</a:t>
            </a:r>
            <a:r>
              <a:rPr lang="es-CL" sz="2200" dirty="0">
                <a:latin typeface="Calibri" panose="020F0502020204030204" pitchFamily="34" charset="0"/>
                <a:ea typeface="Calibri" panose="020F0502020204030204" pitchFamily="34" charset="0"/>
                <a:cs typeface="Calibri" panose="020F0502020204030204" pitchFamily="34" charset="0"/>
              </a:rPr>
              <a:t>‑Fi (802.11), PPP, HDLC, VLAN (802.1Q), STP (</a:t>
            </a:r>
            <a:r>
              <a:rPr lang="es-CL" sz="2200" dirty="0" err="1">
                <a:latin typeface="Calibri" panose="020F0502020204030204" pitchFamily="34" charset="0"/>
                <a:ea typeface="Calibri" panose="020F0502020204030204" pitchFamily="34" charset="0"/>
                <a:cs typeface="Calibri" panose="020F0502020204030204" pitchFamily="34" charset="0"/>
              </a:rPr>
              <a:t>Spanning</a:t>
            </a:r>
            <a:r>
              <a:rPr lang="es-CL" sz="2200" dirty="0">
                <a:latin typeface="Calibri" panose="020F0502020204030204" pitchFamily="34" charset="0"/>
                <a:ea typeface="Calibri" panose="020F0502020204030204" pitchFamily="34" charset="0"/>
                <a:cs typeface="Calibri" panose="020F0502020204030204" pitchFamily="34" charset="0"/>
              </a:rPr>
              <a:t> Tree </a:t>
            </a:r>
            <a:r>
              <a:rPr lang="es-CL" sz="2200" dirty="0" err="1">
                <a:latin typeface="Calibri" panose="020F0502020204030204" pitchFamily="34" charset="0"/>
                <a:ea typeface="Calibri" panose="020F0502020204030204" pitchFamily="34" charset="0"/>
                <a:cs typeface="Calibri" panose="020F0502020204030204" pitchFamily="34" charset="0"/>
              </a:rPr>
              <a:t>Protocol</a:t>
            </a:r>
            <a:r>
              <a:rPr lang="es-CL" sz="22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9955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ED41-7DA7-7019-94EC-3BA7A26234CC}"/>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865F692E-5113-BEB3-8E5F-DC354C16C3FC}"/>
              </a:ext>
            </a:extLst>
          </p:cNvPr>
          <p:cNvSpPr>
            <a:spLocks noGrp="1"/>
          </p:cNvSpPr>
          <p:nvPr>
            <p:ph type="title"/>
          </p:nvPr>
        </p:nvSpPr>
        <p:spPr/>
        <p:txBody>
          <a:bodyPr>
            <a:normAutofit/>
          </a:bodyPr>
          <a:lstStyle/>
          <a:p>
            <a:r>
              <a:rPr lang="es-ES" b="0" dirty="0"/>
              <a:t>Modelo OSI: Capa 3 “</a:t>
            </a:r>
            <a:r>
              <a:rPr lang="es-CL" b="0" dirty="0"/>
              <a:t>Red</a:t>
            </a:r>
            <a:r>
              <a:rPr lang="es-ES" b="0" dirty="0"/>
              <a:t>”</a:t>
            </a:r>
          </a:p>
        </p:txBody>
      </p:sp>
      <p:sp>
        <p:nvSpPr>
          <p:cNvPr id="4" name="Marcador de contenido 3">
            <a:extLst>
              <a:ext uri="{FF2B5EF4-FFF2-40B4-BE49-F238E27FC236}">
                <a16:creationId xmlns:a16="http://schemas.microsoft.com/office/drawing/2014/main" id="{F9C6221B-FABA-4968-D6D0-98A4EE4A1DD9}"/>
              </a:ext>
            </a:extLst>
          </p:cNvPr>
          <p:cNvSpPr>
            <a:spLocks noGrp="1"/>
          </p:cNvSpPr>
          <p:nvPr>
            <p:ph idx="1"/>
          </p:nvPr>
        </p:nvSpPr>
        <p:spPr>
          <a:xfrm>
            <a:off x="435426" y="879459"/>
            <a:ext cx="11350172" cy="5624857"/>
          </a:xfrm>
        </p:spPr>
        <p:txBody>
          <a:bodyPr>
            <a:noAutofit/>
          </a:bodyPr>
          <a:lstStyle/>
          <a:p>
            <a:pPr marL="0" indent="0" algn="just">
              <a:buNone/>
            </a:pPr>
            <a:r>
              <a:rPr lang="es-ES" sz="2400" b="1" dirty="0">
                <a:latin typeface="Calibri" panose="020F0502020204030204" pitchFamily="34" charset="0"/>
                <a:ea typeface="Calibri" panose="020F0502020204030204" pitchFamily="34" charset="0"/>
                <a:cs typeface="Calibri" panose="020F0502020204030204" pitchFamily="34" charset="0"/>
              </a:rPr>
              <a:t>Función general: </a:t>
            </a:r>
            <a:r>
              <a:rPr lang="es-ES" sz="2400" dirty="0">
                <a:latin typeface="Calibri" panose="020F0502020204030204" pitchFamily="34" charset="0"/>
                <a:ea typeface="Calibri" panose="020F0502020204030204" pitchFamily="34" charset="0"/>
                <a:cs typeface="Calibri" panose="020F0502020204030204" pitchFamily="34" charset="0"/>
              </a:rPr>
              <a:t>proporcionar direccionamiento lógico y enrutamiento entre múltiples redes, permitiendo el envío de paquetes desde un origen a un destino que no comparten el mismo medio físico, sus funciones típicas son:</a:t>
            </a:r>
          </a:p>
          <a:p>
            <a:pPr algn="just">
              <a:buFont typeface="Wingdings" panose="05000000000000000000" pitchFamily="2" charset="2"/>
              <a:buChar char="§"/>
            </a:pPr>
            <a:r>
              <a:rPr lang="es-ES" sz="2200" b="1" dirty="0">
                <a:latin typeface="Calibri" panose="020F0502020204030204" pitchFamily="34" charset="0"/>
                <a:ea typeface="Calibri" panose="020F0502020204030204" pitchFamily="34" charset="0"/>
                <a:cs typeface="Calibri" panose="020F0502020204030204" pitchFamily="34" charset="0"/>
              </a:rPr>
              <a:t>Lógica de encaminamiento:</a:t>
            </a:r>
            <a:endParaRPr lang="es-ES" sz="2200" dirty="0">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Usa algoritmos de ruta más corta (por ejemplo, para elegir el mejor camino).</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Mantiene tablas de enrutamiento.</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Toma decisiones salto a salto (</a:t>
            </a:r>
            <a:r>
              <a:rPr lang="es-ES" sz="2200" i="1" dirty="0">
                <a:latin typeface="Calibri" panose="020F0502020204030204" pitchFamily="34" charset="0"/>
                <a:ea typeface="Calibri" panose="020F0502020204030204" pitchFamily="34" charset="0"/>
                <a:cs typeface="Calibri" panose="020F0502020204030204" pitchFamily="34" charset="0"/>
              </a:rPr>
              <a:t>hop‑</a:t>
            </a:r>
            <a:r>
              <a:rPr lang="es-ES" sz="2200" i="1" dirty="0" err="1">
                <a:latin typeface="Calibri" panose="020F0502020204030204" pitchFamily="34" charset="0"/>
                <a:ea typeface="Calibri" panose="020F0502020204030204" pitchFamily="34" charset="0"/>
                <a:cs typeface="Calibri" panose="020F0502020204030204" pitchFamily="34" charset="0"/>
              </a:rPr>
              <a:t>by</a:t>
            </a:r>
            <a:r>
              <a:rPr lang="es-ES" sz="2200" i="1" dirty="0">
                <a:latin typeface="Calibri" panose="020F0502020204030204" pitchFamily="34" charset="0"/>
                <a:ea typeface="Calibri" panose="020F0502020204030204" pitchFamily="34" charset="0"/>
                <a:cs typeface="Calibri" panose="020F0502020204030204" pitchFamily="34" charset="0"/>
              </a:rPr>
              <a:t>‑hop</a:t>
            </a:r>
            <a:r>
              <a:rPr lang="es-ES" sz="2200" dirty="0">
                <a:latin typeface="Calibri" panose="020F0502020204030204" pitchFamily="34" charset="0"/>
                <a:ea typeface="Calibri" panose="020F0502020204030204" pitchFamily="34" charset="0"/>
                <a:cs typeface="Calibri" panose="020F0502020204030204" pitchFamily="34" charset="0"/>
              </a:rPr>
              <a:t>), eligiendo el siguiente </a:t>
            </a:r>
            <a:r>
              <a:rPr lang="es-ES" sz="2200" dirty="0" err="1">
                <a:latin typeface="Calibri" panose="020F0502020204030204" pitchFamily="34" charset="0"/>
                <a:ea typeface="Calibri" panose="020F0502020204030204" pitchFamily="34" charset="0"/>
                <a:cs typeface="Calibri" panose="020F0502020204030204" pitchFamily="34" charset="0"/>
              </a:rPr>
              <a:t>router</a:t>
            </a:r>
            <a:r>
              <a:rPr lang="es-ES" sz="2200" dirty="0">
                <a:latin typeface="Calibri" panose="020F0502020204030204" pitchFamily="34" charset="0"/>
                <a:ea typeface="Calibri" panose="020F0502020204030204" pitchFamily="34" charset="0"/>
                <a:cs typeface="Calibri" panose="020F0502020204030204" pitchFamily="34" charset="0"/>
              </a:rPr>
              <a:t> en cada paso.</a:t>
            </a:r>
          </a:p>
          <a:p>
            <a:pPr algn="just">
              <a:buFont typeface="Wingdings" panose="05000000000000000000" pitchFamily="2" charset="2"/>
              <a:buChar char="§"/>
            </a:pPr>
            <a:r>
              <a:rPr lang="es-ES" sz="2200" b="1" dirty="0">
                <a:latin typeface="Calibri" panose="020F0502020204030204" pitchFamily="34" charset="0"/>
                <a:ea typeface="Calibri" panose="020F0502020204030204" pitchFamily="34" charset="0"/>
                <a:cs typeface="Calibri" panose="020F0502020204030204" pitchFamily="34" charset="0"/>
              </a:rPr>
              <a:t>Fragmentación y reensamblado:</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Si un enlace intermedio tiene una MTU más pequeña, divide el paquete en fragmentos.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En el destino, esos fragmentos se vuelven a juntar para reconstruir el paquete original.</a:t>
            </a:r>
          </a:p>
          <a:p>
            <a:pPr algn="just">
              <a:buFont typeface="Wingdings" panose="05000000000000000000" pitchFamily="2" charset="2"/>
              <a:buChar char="§"/>
            </a:pPr>
            <a:r>
              <a:rPr lang="es-ES" sz="2200" b="1" dirty="0">
                <a:latin typeface="Calibri" panose="020F0502020204030204" pitchFamily="34" charset="0"/>
                <a:ea typeface="Calibri" panose="020F0502020204030204" pitchFamily="34" charset="0"/>
                <a:cs typeface="Calibri" panose="020F0502020204030204" pitchFamily="34" charset="0"/>
              </a:rPr>
              <a:t>PDU: paquete o datagrama:</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Es la unidad de datos propia de la capa de red: lo que la capa 3 envía y recibe (por ejemplo, un paquete IP).</a:t>
            </a:r>
          </a:p>
          <a:p>
            <a:pPr marL="0" indent="0">
              <a:buNone/>
            </a:pPr>
            <a:br>
              <a:rPr lang="es-ES" dirty="0"/>
            </a:b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17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3181-B800-FA4B-D155-130F96B38682}"/>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45D02211-148F-9B95-8C43-A535FFD460C6}"/>
              </a:ext>
            </a:extLst>
          </p:cNvPr>
          <p:cNvSpPr>
            <a:spLocks noGrp="1"/>
          </p:cNvSpPr>
          <p:nvPr>
            <p:ph type="title"/>
          </p:nvPr>
        </p:nvSpPr>
        <p:spPr/>
        <p:txBody>
          <a:bodyPr>
            <a:normAutofit/>
          </a:bodyPr>
          <a:lstStyle/>
          <a:p>
            <a:r>
              <a:rPr lang="es-ES" b="0" dirty="0"/>
              <a:t>Modelo OSI: Capa 3 “</a:t>
            </a:r>
            <a:r>
              <a:rPr lang="es-CL" b="0" dirty="0"/>
              <a:t>Red</a:t>
            </a:r>
            <a:r>
              <a:rPr lang="es-ES" b="0" dirty="0"/>
              <a:t>”</a:t>
            </a:r>
          </a:p>
        </p:txBody>
      </p:sp>
      <p:sp>
        <p:nvSpPr>
          <p:cNvPr id="4" name="Marcador de contenido 3">
            <a:extLst>
              <a:ext uri="{FF2B5EF4-FFF2-40B4-BE49-F238E27FC236}">
                <a16:creationId xmlns:a16="http://schemas.microsoft.com/office/drawing/2014/main" id="{C0043627-D7EA-8330-4E6D-CF0D5657845C}"/>
              </a:ext>
            </a:extLst>
          </p:cNvPr>
          <p:cNvSpPr>
            <a:spLocks noGrp="1"/>
          </p:cNvSpPr>
          <p:nvPr>
            <p:ph idx="1"/>
          </p:nvPr>
        </p:nvSpPr>
        <p:spPr>
          <a:xfrm>
            <a:off x="435426" y="879459"/>
            <a:ext cx="11350172" cy="5624857"/>
          </a:xfrm>
        </p:spPr>
        <p:txBody>
          <a:bodyPr>
            <a:noAutofit/>
          </a:bodyPr>
          <a:lstStyle/>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Ventajas: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Escalabilidad global mediante direccionamiento jerárquico (subredes, agregación de rutas).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Independencia de la tecnología de enlace: IP trabaja sobre Ethernet, </a:t>
            </a:r>
            <a:r>
              <a:rPr lang="es-ES" sz="2200" dirty="0" err="1">
                <a:latin typeface="Calibri" panose="020F0502020204030204" pitchFamily="34" charset="0"/>
                <a:ea typeface="Calibri" panose="020F0502020204030204" pitchFamily="34" charset="0"/>
                <a:cs typeface="Calibri" panose="020F0502020204030204" pitchFamily="34" charset="0"/>
              </a:rPr>
              <a:t>Wi</a:t>
            </a:r>
            <a:r>
              <a:rPr lang="es-ES" sz="2200" dirty="0">
                <a:latin typeface="Calibri" panose="020F0502020204030204" pitchFamily="34" charset="0"/>
                <a:ea typeface="Calibri" panose="020F0502020204030204" pitchFamily="34" charset="0"/>
                <a:cs typeface="Calibri" panose="020F0502020204030204" pitchFamily="34" charset="0"/>
              </a:rPr>
              <a:t>‑Fi, enlaces WAN, etc.</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Desventajas: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IP básico no garantiza entrega ni orden; se basa en mejores esfuerzos.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Diseño original de IPv4 con espacio de direcciones limitado, lo que llevó a NAT y a complejidad adicional.</a:t>
            </a:r>
          </a:p>
          <a:p>
            <a:pPr marL="457200" lvl="1" indent="0" algn="just">
              <a:buNone/>
            </a:pPr>
            <a:endParaRPr lang="es-ES" sz="2200" dirty="0">
              <a:latin typeface="Calibri" panose="020F0502020204030204" pitchFamily="34" charset="0"/>
              <a:ea typeface="Calibri" panose="020F0502020204030204" pitchFamily="34" charset="0"/>
              <a:cs typeface="Calibri" panose="020F0502020204030204" pitchFamily="34" charset="0"/>
            </a:endParaRPr>
          </a:p>
          <a:p>
            <a:pPr marL="0" lvl="1" indent="0" algn="just">
              <a:spcBef>
                <a:spcPts val="1000"/>
              </a:spcBef>
              <a:buNone/>
            </a:pPr>
            <a:r>
              <a:rPr lang="es-ES" sz="2200" b="1" dirty="0">
                <a:latin typeface="Calibri" panose="020F0502020204030204" pitchFamily="34" charset="0"/>
                <a:ea typeface="Calibri" panose="020F0502020204030204" pitchFamily="34" charset="0"/>
                <a:cs typeface="Calibri" panose="020F0502020204030204" pitchFamily="34" charset="0"/>
              </a:rPr>
              <a:t>Ejemplos de protocolos capa 3:</a:t>
            </a:r>
          </a:p>
          <a:p>
            <a:pPr lvl="1" algn="just">
              <a:buFont typeface="Wingdings" panose="05000000000000000000" pitchFamily="2" charset="2"/>
              <a:buChar char="§"/>
            </a:pPr>
            <a:r>
              <a:rPr lang="es-CL" sz="2200" dirty="0">
                <a:latin typeface="Calibri" panose="020F0502020204030204" pitchFamily="34" charset="0"/>
                <a:ea typeface="Calibri" panose="020F0502020204030204" pitchFamily="34" charset="0"/>
                <a:cs typeface="Calibri" panose="020F0502020204030204" pitchFamily="34" charset="0"/>
              </a:rPr>
              <a:t>IP (IPv4, IPv6) como protocolo central de encaminamiento.</a:t>
            </a:r>
          </a:p>
          <a:p>
            <a:pPr lvl="1" algn="just">
              <a:buFont typeface="Wingdings" panose="05000000000000000000" pitchFamily="2" charset="2"/>
              <a:buChar char="§"/>
            </a:pPr>
            <a:r>
              <a:rPr lang="es-CL" sz="2200" dirty="0">
                <a:latin typeface="Calibri" panose="020F0502020204030204" pitchFamily="34" charset="0"/>
                <a:ea typeface="Calibri" panose="020F0502020204030204" pitchFamily="34" charset="0"/>
                <a:cs typeface="Calibri" panose="020F0502020204030204" pitchFamily="34" charset="0"/>
              </a:rPr>
              <a:t>ICMP para mensajes de error y diagnóstico (ej., ping, time </a:t>
            </a:r>
            <a:r>
              <a:rPr lang="es-CL" sz="2200" dirty="0" err="1">
                <a:latin typeface="Calibri" panose="020F0502020204030204" pitchFamily="34" charset="0"/>
                <a:ea typeface="Calibri" panose="020F0502020204030204" pitchFamily="34" charset="0"/>
                <a:cs typeface="Calibri" panose="020F0502020204030204" pitchFamily="34" charset="0"/>
              </a:rPr>
              <a:t>exceeded</a:t>
            </a:r>
            <a:r>
              <a:rPr lang="es-CL" sz="2200"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CL" sz="2200" dirty="0">
                <a:latin typeface="Calibri" panose="020F0502020204030204" pitchFamily="34" charset="0"/>
                <a:ea typeface="Calibri" panose="020F0502020204030204" pitchFamily="34" charset="0"/>
                <a:cs typeface="Calibri" panose="020F0502020204030204" pitchFamily="34" charset="0"/>
              </a:rPr>
              <a:t>IGMP para gestión de grupos </a:t>
            </a:r>
            <a:r>
              <a:rPr lang="es-CL" sz="2200" dirty="0" err="1">
                <a:latin typeface="Calibri" panose="020F0502020204030204" pitchFamily="34" charset="0"/>
                <a:ea typeface="Calibri" panose="020F0502020204030204" pitchFamily="34" charset="0"/>
                <a:cs typeface="Calibri" panose="020F0502020204030204" pitchFamily="34" charset="0"/>
              </a:rPr>
              <a:t>multicast</a:t>
            </a:r>
            <a:r>
              <a:rPr lang="es-CL" sz="2200"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CL" sz="2200" dirty="0">
                <a:latin typeface="Calibri" panose="020F0502020204030204" pitchFamily="34" charset="0"/>
                <a:ea typeface="Calibri" panose="020F0502020204030204" pitchFamily="34" charset="0"/>
                <a:cs typeface="Calibri" panose="020F0502020204030204" pitchFamily="34" charset="0"/>
              </a:rPr>
              <a:t>Protocolos de enrutamiento: OSPF, BGP, RIP, IS‑IS.</a:t>
            </a:r>
          </a:p>
        </p:txBody>
      </p:sp>
    </p:spTree>
    <p:extLst>
      <p:ext uri="{BB962C8B-B14F-4D97-AF65-F5344CB8AC3E}">
        <p14:creationId xmlns:p14="http://schemas.microsoft.com/office/powerpoint/2010/main" val="251069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B6B0F-121B-8C36-4CE1-E3524D1211B1}"/>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C2DED4F4-6F8B-0689-9CD0-D0104EE35661}"/>
              </a:ext>
            </a:extLst>
          </p:cNvPr>
          <p:cNvSpPr>
            <a:spLocks noGrp="1"/>
          </p:cNvSpPr>
          <p:nvPr>
            <p:ph type="title"/>
          </p:nvPr>
        </p:nvSpPr>
        <p:spPr/>
        <p:txBody>
          <a:bodyPr>
            <a:normAutofit/>
          </a:bodyPr>
          <a:lstStyle/>
          <a:p>
            <a:r>
              <a:rPr lang="es-ES" b="0" dirty="0"/>
              <a:t>Modelo OSI: Capa 4 “</a:t>
            </a:r>
            <a:r>
              <a:rPr lang="es-CL" b="0" dirty="0"/>
              <a:t>Transporte</a:t>
            </a:r>
            <a:r>
              <a:rPr lang="es-ES" b="0" dirty="0"/>
              <a:t>”</a:t>
            </a:r>
          </a:p>
        </p:txBody>
      </p:sp>
      <p:sp>
        <p:nvSpPr>
          <p:cNvPr id="4" name="Marcador de contenido 3">
            <a:extLst>
              <a:ext uri="{FF2B5EF4-FFF2-40B4-BE49-F238E27FC236}">
                <a16:creationId xmlns:a16="http://schemas.microsoft.com/office/drawing/2014/main" id="{A7F38A03-4785-29FD-25CF-BF9BCCE146F1}"/>
              </a:ext>
            </a:extLst>
          </p:cNvPr>
          <p:cNvSpPr>
            <a:spLocks noGrp="1"/>
          </p:cNvSpPr>
          <p:nvPr>
            <p:ph idx="1"/>
          </p:nvPr>
        </p:nvSpPr>
        <p:spPr>
          <a:xfrm>
            <a:off x="435426" y="879459"/>
            <a:ext cx="11350172" cy="5624857"/>
          </a:xfrm>
        </p:spPr>
        <p:txBody>
          <a:bodyPr>
            <a:noAutofit/>
          </a:bodyPr>
          <a:lstStyle/>
          <a:p>
            <a:pPr marL="0" indent="0" algn="just">
              <a:buNone/>
            </a:pPr>
            <a:r>
              <a:rPr lang="es-ES" sz="2400" b="1" dirty="0">
                <a:latin typeface="Calibri" panose="020F0502020204030204" pitchFamily="34" charset="0"/>
                <a:ea typeface="Calibri" panose="020F0502020204030204" pitchFamily="34" charset="0"/>
                <a:cs typeface="Calibri" panose="020F0502020204030204" pitchFamily="34" charset="0"/>
              </a:rPr>
              <a:t>Función general: </a:t>
            </a:r>
            <a:r>
              <a:rPr lang="es-ES" sz="2400" dirty="0">
                <a:latin typeface="Calibri" panose="020F0502020204030204" pitchFamily="34" charset="0"/>
                <a:ea typeface="Calibri" panose="020F0502020204030204" pitchFamily="34" charset="0"/>
                <a:cs typeface="Calibri" panose="020F0502020204030204" pitchFamily="34" charset="0"/>
              </a:rPr>
              <a:t>proporcionar transporte extremo a extremo entre procesos (no solo entre máquinas), con diferentes garantías de fiabilidad, orden, control de flujo y control de congestión, sus funciones típicas son:</a:t>
            </a:r>
          </a:p>
          <a:p>
            <a:pPr algn="just">
              <a:buFont typeface="Wingdings" panose="05000000000000000000" pitchFamily="2" charset="2"/>
              <a:buChar char="§"/>
            </a:pPr>
            <a:r>
              <a:rPr lang="es-ES" sz="2400" b="1" dirty="0" err="1">
                <a:latin typeface="Calibri" panose="020F0502020204030204" pitchFamily="34" charset="0"/>
                <a:ea typeface="Calibri" panose="020F0502020204030204" pitchFamily="34" charset="0"/>
                <a:cs typeface="Calibri" panose="020F0502020204030204" pitchFamily="34" charset="0"/>
              </a:rPr>
              <a:t>Service‑point</a:t>
            </a:r>
            <a:r>
              <a:rPr lang="es-ES" sz="2400" b="1" dirty="0">
                <a:latin typeface="Calibri" panose="020F0502020204030204" pitchFamily="34" charset="0"/>
                <a:ea typeface="Calibri" panose="020F0502020204030204" pitchFamily="34" charset="0"/>
                <a:cs typeface="Calibri" panose="020F0502020204030204" pitchFamily="34" charset="0"/>
              </a:rPr>
              <a:t> </a:t>
            </a:r>
            <a:r>
              <a:rPr lang="es-ES" sz="2400" b="1" dirty="0" err="1">
                <a:latin typeface="Calibri" panose="020F0502020204030204" pitchFamily="34" charset="0"/>
                <a:ea typeface="Calibri" panose="020F0502020204030204" pitchFamily="34" charset="0"/>
                <a:cs typeface="Calibri" panose="020F0502020204030204" pitchFamily="34" charset="0"/>
              </a:rPr>
              <a:t>addressing</a:t>
            </a:r>
            <a:r>
              <a:rPr lang="es-ES" sz="2400" b="1" dirty="0">
                <a:latin typeface="Calibri" panose="020F0502020204030204" pitchFamily="34" charset="0"/>
                <a:ea typeface="Calibri" panose="020F0502020204030204" pitchFamily="34" charset="0"/>
                <a:cs typeface="Calibri" panose="020F0502020204030204" pitchFamily="34" charset="0"/>
              </a:rPr>
              <a:t> (direcciones de servicio):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Uso de puertos (números como 80, 443, 5432) para identificar qué aplicación/proceso envía o recibe datos en cada host.</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Permite que muchas aplicaciones compartan la misma IP al mismo tiempo.</a:t>
            </a: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Segmentación y reensamblado: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Divide mensajes grandes en segmentos más pequeños que quepan en los paquetes IP.</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 el destino, vuelve a juntar los segmentos en el mensaje original.</a:t>
            </a:r>
          </a:p>
          <a:p>
            <a:pPr marL="0" indent="0">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70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6BF23E4B-EE0C-B65D-9F8A-3D4E795AD4C2}"/>
              </a:ext>
            </a:extLst>
          </p:cNvPr>
          <p:cNvSpPr txBox="1">
            <a:spLocks/>
          </p:cNvSpPr>
          <p:nvPr/>
        </p:nvSpPr>
        <p:spPr>
          <a:xfrm>
            <a:off x="2461196" y="2236995"/>
            <a:ext cx="8175174" cy="2308324"/>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a:lstStyle>
          <a:p>
            <a:pPr algn="ctr"/>
            <a:r>
              <a:rPr lang="es-ES" b="0" dirty="0"/>
              <a:t>¿Cómo es posible que un mensaje enviado desde tu notebook llegue exactamente al servidor web de otra ciudad, pasando por múltiples redes y equipos diferentes, sin que tú tengas que configurar nada manualmente?</a:t>
            </a:r>
            <a:endParaRPr lang="es-ES" sz="1400" b="0" dirty="0">
              <a:solidFill>
                <a:schemeClr val="tx1">
                  <a:lumMod val="65000"/>
                  <a:lumOff val="35000"/>
                </a:schemeClr>
              </a:solidFill>
              <a:latin typeface="Montserrat" pitchFamily="2" charset="77"/>
              <a:ea typeface="+mn-ea"/>
              <a:cs typeface="+mn-cs"/>
            </a:endParaRPr>
          </a:p>
        </p:txBody>
      </p:sp>
    </p:spTree>
    <p:extLst>
      <p:ext uri="{BB962C8B-B14F-4D97-AF65-F5344CB8AC3E}">
        <p14:creationId xmlns:p14="http://schemas.microsoft.com/office/powerpoint/2010/main" val="187632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E5A1-BAC0-8739-20C9-AC0744BB2B0E}"/>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A9B357F-D2D9-E9E7-1EDA-11304BE3DB21}"/>
              </a:ext>
            </a:extLst>
          </p:cNvPr>
          <p:cNvSpPr>
            <a:spLocks noGrp="1"/>
          </p:cNvSpPr>
          <p:nvPr>
            <p:ph type="title"/>
          </p:nvPr>
        </p:nvSpPr>
        <p:spPr/>
        <p:txBody>
          <a:bodyPr>
            <a:normAutofit/>
          </a:bodyPr>
          <a:lstStyle/>
          <a:p>
            <a:r>
              <a:rPr lang="es-ES" b="0" dirty="0"/>
              <a:t>Modelo OSI: Capa 4 “</a:t>
            </a:r>
            <a:r>
              <a:rPr lang="es-CL" b="0" dirty="0"/>
              <a:t>Transporte</a:t>
            </a:r>
            <a:r>
              <a:rPr lang="es-ES" b="0" dirty="0"/>
              <a:t>”</a:t>
            </a:r>
          </a:p>
        </p:txBody>
      </p:sp>
      <p:sp>
        <p:nvSpPr>
          <p:cNvPr id="4" name="Marcador de contenido 3">
            <a:extLst>
              <a:ext uri="{FF2B5EF4-FFF2-40B4-BE49-F238E27FC236}">
                <a16:creationId xmlns:a16="http://schemas.microsoft.com/office/drawing/2014/main" id="{6305D00F-263E-F6B4-250A-9314FE460614}"/>
              </a:ext>
            </a:extLst>
          </p:cNvPr>
          <p:cNvSpPr>
            <a:spLocks noGrp="1"/>
          </p:cNvSpPr>
          <p:nvPr>
            <p:ph idx="1"/>
          </p:nvPr>
        </p:nvSpPr>
        <p:spPr>
          <a:xfrm>
            <a:off x="435426" y="879459"/>
            <a:ext cx="11350172" cy="5624857"/>
          </a:xfrm>
        </p:spPr>
        <p:txBody>
          <a:bodyPr>
            <a:noAutofit/>
          </a:bodyPr>
          <a:lstStyle/>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Segmentación y reensamblado: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Divide mensajes grandes en segmentos más pequeños que quepan en los paquetes IP.</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 el destino, vuelve a juntar los segmentos en el mensaje original.</a:t>
            </a: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Control de flujo extremo a extremo: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Ajusta cuánto se envía para no saturar los búferes del receptor.</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Ejemplo típico: ventana deslizante de TCP.</a:t>
            </a: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Control de errores y congestión:</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Detecta pérdidas/errores, pide retransmisiones y confirma recepciones (</a:t>
            </a:r>
            <a:r>
              <a:rPr lang="es-ES" dirty="0" err="1">
                <a:latin typeface="Calibri" panose="020F0502020204030204" pitchFamily="34" charset="0"/>
                <a:ea typeface="Calibri" panose="020F0502020204030204" pitchFamily="34" charset="0"/>
                <a:cs typeface="Calibri" panose="020F0502020204030204" pitchFamily="34" charset="0"/>
              </a:rPr>
              <a:t>ACKs</a:t>
            </a:r>
            <a:r>
              <a:rPr lang="es-ES"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 protocolos como TCP, adapta la tasa de envío según la congestión de la red.</a:t>
            </a: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PDU de la capa 4:</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Segmento cuando se usa TCP.</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Datagrama de transporte cuando se usa UDP.</a:t>
            </a:r>
          </a:p>
          <a:p>
            <a:pPr marL="0" indent="0">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90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8C67-3CFB-B633-19B6-A341D40C7DFF}"/>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9871F707-21F0-8115-0023-B85DF927F990}"/>
              </a:ext>
            </a:extLst>
          </p:cNvPr>
          <p:cNvSpPr>
            <a:spLocks noGrp="1"/>
          </p:cNvSpPr>
          <p:nvPr>
            <p:ph type="title"/>
          </p:nvPr>
        </p:nvSpPr>
        <p:spPr/>
        <p:txBody>
          <a:bodyPr>
            <a:normAutofit/>
          </a:bodyPr>
          <a:lstStyle/>
          <a:p>
            <a:r>
              <a:rPr lang="es-ES" b="0" dirty="0"/>
              <a:t>Modelo OSI: Capa 4 “</a:t>
            </a:r>
            <a:r>
              <a:rPr lang="es-CL" b="0" dirty="0"/>
              <a:t>Transporte</a:t>
            </a:r>
            <a:r>
              <a:rPr lang="es-ES" b="0" dirty="0"/>
              <a:t>”</a:t>
            </a:r>
          </a:p>
        </p:txBody>
      </p:sp>
      <p:sp>
        <p:nvSpPr>
          <p:cNvPr id="4" name="Marcador de contenido 3">
            <a:extLst>
              <a:ext uri="{FF2B5EF4-FFF2-40B4-BE49-F238E27FC236}">
                <a16:creationId xmlns:a16="http://schemas.microsoft.com/office/drawing/2014/main" id="{C0373D68-3395-C895-300D-68EFD0CD236E}"/>
              </a:ext>
            </a:extLst>
          </p:cNvPr>
          <p:cNvSpPr>
            <a:spLocks noGrp="1"/>
          </p:cNvSpPr>
          <p:nvPr>
            <p:ph idx="1"/>
          </p:nvPr>
        </p:nvSpPr>
        <p:spPr>
          <a:xfrm>
            <a:off x="435426" y="879459"/>
            <a:ext cx="11350172" cy="5624857"/>
          </a:xfrm>
        </p:spPr>
        <p:txBody>
          <a:bodyPr>
            <a:noAutofit/>
          </a:bodyPr>
          <a:lstStyle/>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Ventajas: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Permite que las aplicaciones no tengan que implementar sus propios mecanismos de fiabilidad y control de flujo.</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Multiplexa muchas aplicaciones simultáneas sobre una misma conexión de red.</a:t>
            </a:r>
          </a:p>
          <a:p>
            <a:pPr marL="0" indent="0" algn="just">
              <a:buNone/>
            </a:pPr>
            <a:r>
              <a:rPr lang="es-ES" sz="2200" b="1" dirty="0">
                <a:latin typeface="Calibri" panose="020F0502020204030204" pitchFamily="34" charset="0"/>
                <a:ea typeface="Calibri" panose="020F0502020204030204" pitchFamily="34" charset="0"/>
                <a:cs typeface="Calibri" panose="020F0502020204030204" pitchFamily="34" charset="0"/>
              </a:rPr>
              <a:t>Desventajas:</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TCP añade latencia que puede ser problemática en aplicaciones de tiempo real.</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Seleccionar el protocolo de transporte adecuado (TCP vs UDP vs QUIC) requiere comprender muy bien las necesidades de la aplicación.</a:t>
            </a:r>
          </a:p>
          <a:p>
            <a:pPr marL="457200" lvl="1" indent="0" algn="just">
              <a:buNone/>
            </a:pPr>
            <a:endParaRPr lang="es-ES" sz="2200" dirty="0">
              <a:latin typeface="Calibri" panose="020F0502020204030204" pitchFamily="34" charset="0"/>
              <a:ea typeface="Calibri" panose="020F0502020204030204" pitchFamily="34" charset="0"/>
              <a:cs typeface="Calibri" panose="020F0502020204030204" pitchFamily="34" charset="0"/>
            </a:endParaRPr>
          </a:p>
          <a:p>
            <a:pPr marL="0" lvl="1" indent="0" algn="just">
              <a:spcBef>
                <a:spcPts val="1000"/>
              </a:spcBef>
              <a:buNone/>
            </a:pPr>
            <a:r>
              <a:rPr lang="es-ES" sz="2200" b="1" dirty="0">
                <a:latin typeface="Calibri" panose="020F0502020204030204" pitchFamily="34" charset="0"/>
                <a:ea typeface="Calibri" panose="020F0502020204030204" pitchFamily="34" charset="0"/>
                <a:cs typeface="Calibri" panose="020F0502020204030204" pitchFamily="34" charset="0"/>
              </a:rPr>
              <a:t>Ejemplos de protocolos capa 4:</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TCP: conexión orientada, fiable, con control de flujo y control de congestión.</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UDP: no orientado a conexión, sin garantías de entrega ni orden, pero con menor latencia y </a:t>
            </a:r>
            <a:r>
              <a:rPr lang="es-ES" sz="2200" dirty="0" err="1">
                <a:latin typeface="Calibri" panose="020F0502020204030204" pitchFamily="34" charset="0"/>
                <a:ea typeface="Calibri" panose="020F0502020204030204" pitchFamily="34" charset="0"/>
                <a:cs typeface="Calibri" panose="020F0502020204030204" pitchFamily="34" charset="0"/>
              </a:rPr>
              <a:t>overhead</a:t>
            </a:r>
            <a:r>
              <a:rPr lang="es-ES" sz="2200"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SCTP, QUIC como alternativas modernas con características de </a:t>
            </a:r>
            <a:r>
              <a:rPr lang="es-ES" sz="2200" dirty="0" err="1">
                <a:latin typeface="Calibri" panose="020F0502020204030204" pitchFamily="34" charset="0"/>
                <a:ea typeface="Calibri" panose="020F0502020204030204" pitchFamily="34" charset="0"/>
                <a:cs typeface="Calibri" panose="020F0502020204030204" pitchFamily="34" charset="0"/>
              </a:rPr>
              <a:t>multipath</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multistream</a:t>
            </a:r>
            <a:r>
              <a:rPr lang="es-ES" sz="2200" dirty="0">
                <a:latin typeface="Calibri" panose="020F0502020204030204" pitchFamily="34" charset="0"/>
                <a:ea typeface="Calibri" panose="020F0502020204030204" pitchFamily="34" charset="0"/>
                <a:cs typeface="Calibri" panose="020F0502020204030204" pitchFamily="34" charset="0"/>
              </a:rPr>
              <a:t> y cifrado integrado.</a:t>
            </a:r>
          </a:p>
          <a:p>
            <a:pPr lvl="1" algn="just">
              <a:buFont typeface="Wingdings" panose="05000000000000000000" pitchFamily="2" charset="2"/>
              <a:buChar char="§"/>
            </a:pPr>
            <a:endParaRPr lang="es-CL"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888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C6C0-975D-EFD6-8769-9541368E189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C10EA276-2957-FB19-57BF-9BFAE524B452}"/>
              </a:ext>
            </a:extLst>
          </p:cNvPr>
          <p:cNvSpPr>
            <a:spLocks noGrp="1"/>
          </p:cNvSpPr>
          <p:nvPr>
            <p:ph type="title"/>
          </p:nvPr>
        </p:nvSpPr>
        <p:spPr/>
        <p:txBody>
          <a:bodyPr>
            <a:normAutofit/>
          </a:bodyPr>
          <a:lstStyle/>
          <a:p>
            <a:r>
              <a:rPr lang="es-ES" b="0" dirty="0"/>
              <a:t>Modelo OSI: Capa 5“</a:t>
            </a:r>
            <a:r>
              <a:rPr lang="es-CL" b="0" dirty="0"/>
              <a:t>Sesión</a:t>
            </a:r>
            <a:r>
              <a:rPr lang="es-ES" b="0" dirty="0"/>
              <a:t>”</a:t>
            </a:r>
          </a:p>
        </p:txBody>
      </p:sp>
      <p:sp>
        <p:nvSpPr>
          <p:cNvPr id="4" name="Marcador de contenido 3">
            <a:extLst>
              <a:ext uri="{FF2B5EF4-FFF2-40B4-BE49-F238E27FC236}">
                <a16:creationId xmlns:a16="http://schemas.microsoft.com/office/drawing/2014/main" id="{A9FE62AC-5C37-DD1C-6732-930B7124E236}"/>
              </a:ext>
            </a:extLst>
          </p:cNvPr>
          <p:cNvSpPr>
            <a:spLocks noGrp="1"/>
          </p:cNvSpPr>
          <p:nvPr>
            <p:ph idx="1"/>
          </p:nvPr>
        </p:nvSpPr>
        <p:spPr>
          <a:xfrm>
            <a:off x="435426" y="879459"/>
            <a:ext cx="11350172" cy="5624857"/>
          </a:xfrm>
        </p:spPr>
        <p:txBody>
          <a:bodyPr>
            <a:noAutofit/>
          </a:bodyPr>
          <a:lstStyle/>
          <a:p>
            <a:pPr marL="0" indent="0" algn="just">
              <a:buNone/>
            </a:pPr>
            <a:r>
              <a:rPr lang="es-ES" sz="2400" b="1" dirty="0">
                <a:latin typeface="Calibri" panose="020F0502020204030204" pitchFamily="34" charset="0"/>
                <a:ea typeface="Calibri" panose="020F0502020204030204" pitchFamily="34" charset="0"/>
                <a:cs typeface="Calibri" panose="020F0502020204030204" pitchFamily="34" charset="0"/>
              </a:rPr>
              <a:t>Función general: </a:t>
            </a:r>
            <a:r>
              <a:rPr lang="es-ES" sz="2400" dirty="0">
                <a:latin typeface="Calibri" panose="020F0502020204030204" pitchFamily="34" charset="0"/>
                <a:ea typeface="Calibri" panose="020F0502020204030204" pitchFamily="34" charset="0"/>
                <a:cs typeface="Calibri" panose="020F0502020204030204" pitchFamily="34" charset="0"/>
              </a:rPr>
              <a:t>gestionar sesiones de comunicación entre aplicaciones, sus funciones típicas son:</a:t>
            </a: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Establecimiento, mantenimiento y terminación de sesiones</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Establecimiento de sesión: proceso por el cual dos aplicaciones acuerdan empezar a comunicarse; suele incluir autenticación del usuario (</a:t>
            </a:r>
            <a:r>
              <a:rPr lang="es-ES" dirty="0" err="1">
                <a:latin typeface="Calibri" panose="020F0502020204030204" pitchFamily="34" charset="0"/>
                <a:ea typeface="Calibri" panose="020F0502020204030204" pitchFamily="34" charset="0"/>
                <a:cs typeface="Calibri" panose="020F0502020204030204" pitchFamily="34" charset="0"/>
              </a:rPr>
              <a:t>login</a:t>
            </a:r>
            <a:r>
              <a:rPr lang="es-ES" dirty="0">
                <a:latin typeface="Calibri" panose="020F0502020204030204" pitchFamily="34" charset="0"/>
                <a:ea typeface="Calibri" panose="020F0502020204030204" pitchFamily="34" charset="0"/>
                <a:cs typeface="Calibri" panose="020F0502020204030204" pitchFamily="34" charset="0"/>
              </a:rPr>
              <a:t>) y negociación de parámetros (por ejemplo, tipo de servicio, tiempo máximo inactivo).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Mantenimiento de sesión: mientras la sesión está activa, la capa de sesión se encarga de que siga “viva”: controla el diálogo (quién habla y cuándo), puede usar temporizadores, </a:t>
            </a:r>
            <a:r>
              <a:rPr lang="es-ES" dirty="0" err="1">
                <a:latin typeface="Calibri" panose="020F0502020204030204" pitchFamily="34" charset="0"/>
                <a:ea typeface="Calibri" panose="020F0502020204030204" pitchFamily="34" charset="0"/>
                <a:cs typeface="Calibri" panose="020F0502020204030204" pitchFamily="34" charset="0"/>
              </a:rPr>
              <a:t>keep‑alive</a:t>
            </a:r>
            <a:r>
              <a:rPr lang="es-ES" dirty="0">
                <a:latin typeface="Calibri" panose="020F0502020204030204" pitchFamily="34" charset="0"/>
                <a:ea typeface="Calibri" panose="020F0502020204030204" pitchFamily="34" charset="0"/>
                <a:cs typeface="Calibri" panose="020F0502020204030204" pitchFamily="34" charset="0"/>
              </a:rPr>
              <a:t>, renovación de credenciales, etc.</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Terminación de sesión: cierre ordenado cuando una de las partes finaliza la comunicación o expira un tiempo; libera recursos y, si corresponde, invalida el </a:t>
            </a:r>
            <a:r>
              <a:rPr lang="es-ES" dirty="0" err="1">
                <a:latin typeface="Calibri" panose="020F0502020204030204" pitchFamily="34" charset="0"/>
                <a:ea typeface="Calibri" panose="020F0502020204030204" pitchFamily="34" charset="0"/>
                <a:cs typeface="Calibri" panose="020F0502020204030204" pitchFamily="34" charset="0"/>
              </a:rPr>
              <a:t>login</a:t>
            </a:r>
            <a:r>
              <a:rPr lang="es-ES" dirty="0">
                <a:latin typeface="Calibri" panose="020F0502020204030204" pitchFamily="34" charset="0"/>
                <a:ea typeface="Calibri" panose="020F0502020204030204" pitchFamily="34" charset="0"/>
                <a:cs typeface="Calibri" panose="020F0502020204030204" pitchFamily="34" charset="0"/>
              </a:rPr>
              <a:t>/autorización asociados.</a:t>
            </a:r>
          </a:p>
          <a:p>
            <a:pPr marL="0" indent="0">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4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FAF9-F5BA-C4F5-DE0C-53A438AEE17D}"/>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2A3CEBCE-FFB9-3109-9F83-3427085DCB51}"/>
              </a:ext>
            </a:extLst>
          </p:cNvPr>
          <p:cNvSpPr>
            <a:spLocks noGrp="1"/>
          </p:cNvSpPr>
          <p:nvPr>
            <p:ph type="title"/>
          </p:nvPr>
        </p:nvSpPr>
        <p:spPr/>
        <p:txBody>
          <a:bodyPr>
            <a:normAutofit/>
          </a:bodyPr>
          <a:lstStyle/>
          <a:p>
            <a:r>
              <a:rPr lang="es-ES" b="0" dirty="0"/>
              <a:t>Modelo OSI: Capa 5“</a:t>
            </a:r>
            <a:r>
              <a:rPr lang="es-CL" b="0" dirty="0"/>
              <a:t>Sesión</a:t>
            </a:r>
            <a:r>
              <a:rPr lang="es-ES" b="0" dirty="0"/>
              <a:t>”</a:t>
            </a:r>
          </a:p>
        </p:txBody>
      </p:sp>
      <p:sp>
        <p:nvSpPr>
          <p:cNvPr id="4" name="Marcador de contenido 3">
            <a:extLst>
              <a:ext uri="{FF2B5EF4-FFF2-40B4-BE49-F238E27FC236}">
                <a16:creationId xmlns:a16="http://schemas.microsoft.com/office/drawing/2014/main" id="{258CE925-420A-ECD9-DC29-A3836E2E5A93}"/>
              </a:ext>
            </a:extLst>
          </p:cNvPr>
          <p:cNvSpPr>
            <a:spLocks noGrp="1"/>
          </p:cNvSpPr>
          <p:nvPr>
            <p:ph idx="1"/>
          </p:nvPr>
        </p:nvSpPr>
        <p:spPr>
          <a:xfrm>
            <a:off x="435426" y="879459"/>
            <a:ext cx="11350172" cy="5624857"/>
          </a:xfrm>
        </p:spPr>
        <p:txBody>
          <a:bodyPr>
            <a:noAutofit/>
          </a:bodyPr>
          <a:lstStyle/>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Sincronización mediante puntos de control (</a:t>
            </a:r>
            <a:r>
              <a:rPr lang="es-ES" sz="2400" b="1" dirty="0" err="1">
                <a:latin typeface="Calibri" panose="020F0502020204030204" pitchFamily="34" charset="0"/>
                <a:ea typeface="Calibri" panose="020F0502020204030204" pitchFamily="34" charset="0"/>
                <a:cs typeface="Calibri" panose="020F0502020204030204" pitchFamily="34" charset="0"/>
              </a:rPr>
              <a:t>checkpoints</a:t>
            </a:r>
            <a:r>
              <a:rPr lang="es-ES" sz="2400" b="1"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 transferencias largas (copias de archivos grandes, sesiones de aplicación extensas), la capa de sesión puede marcar puntos de control periódicos, que indican “hasta aquí todo llegó bien”.</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Si ocurre un fallo en medio de la transferencia, en lugar de empezar desde cero, las aplicaciones pueden reanudar desde el último </a:t>
            </a:r>
            <a:r>
              <a:rPr lang="es-ES" dirty="0" err="1">
                <a:latin typeface="Calibri" panose="020F0502020204030204" pitchFamily="34" charset="0"/>
                <a:ea typeface="Calibri" panose="020F0502020204030204" pitchFamily="34" charset="0"/>
                <a:cs typeface="Calibri" panose="020F0502020204030204" pitchFamily="34" charset="0"/>
              </a:rPr>
              <a:t>checkpoint</a:t>
            </a:r>
            <a:r>
              <a:rPr lang="es-ES" dirty="0">
                <a:latin typeface="Calibri" panose="020F0502020204030204" pitchFamily="34" charset="0"/>
                <a:ea typeface="Calibri" panose="020F0502020204030204" pitchFamily="34" charset="0"/>
                <a:cs typeface="Calibri" panose="020F0502020204030204" pitchFamily="34" charset="0"/>
              </a:rPr>
              <a:t>, ahorrando tiempo y ancho de banda.</a:t>
            </a:r>
          </a:p>
          <a:p>
            <a:pPr marL="457200" lvl="1"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sz="2400" dirty="0">
                <a:latin typeface="Calibri" panose="020F0502020204030204" pitchFamily="34" charset="0"/>
                <a:ea typeface="Calibri" panose="020F0502020204030204" pitchFamily="34" charset="0"/>
                <a:cs typeface="Calibri" panose="020F0502020204030204" pitchFamily="34" charset="0"/>
              </a:rPr>
              <a:t>Ejemplos típicos de </a:t>
            </a:r>
            <a:r>
              <a:rPr lang="es-ES" sz="2400" b="1" dirty="0">
                <a:latin typeface="Calibri" panose="020F0502020204030204" pitchFamily="34" charset="0"/>
                <a:ea typeface="Calibri" panose="020F0502020204030204" pitchFamily="34" charset="0"/>
                <a:cs typeface="Calibri" panose="020F0502020204030204" pitchFamily="34" charset="0"/>
              </a:rPr>
              <a:t>protocolos o mecanismos que implementan funciones en la capa de sesión</a:t>
            </a:r>
            <a:r>
              <a:rPr lang="es-ES" sz="2400" dirty="0">
                <a:latin typeface="Calibri" panose="020F0502020204030204" pitchFamily="34" charset="0"/>
                <a:ea typeface="Calibri" panose="020F0502020204030204" pitchFamily="34" charset="0"/>
                <a:cs typeface="Calibri" panose="020F0502020204030204" pitchFamily="34" charset="0"/>
              </a:rPr>
              <a:t>: NetBIOS, RPC, y partes de PPTP y otros protocolos de túneles.</a:t>
            </a:r>
          </a:p>
          <a:p>
            <a:pPr marL="0" indent="0">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258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660A-809E-E033-B0FE-36A403B737B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CDEBA066-6677-FAA9-0D14-9C8482E01D0D}"/>
              </a:ext>
            </a:extLst>
          </p:cNvPr>
          <p:cNvSpPr>
            <a:spLocks noGrp="1"/>
          </p:cNvSpPr>
          <p:nvPr>
            <p:ph type="title"/>
          </p:nvPr>
        </p:nvSpPr>
        <p:spPr/>
        <p:txBody>
          <a:bodyPr>
            <a:normAutofit/>
          </a:bodyPr>
          <a:lstStyle/>
          <a:p>
            <a:r>
              <a:rPr lang="es-ES" b="0" dirty="0"/>
              <a:t>Modelo OSI: Capa 6 “</a:t>
            </a:r>
            <a:r>
              <a:rPr lang="es-CL" b="0" dirty="0"/>
              <a:t>Presentación</a:t>
            </a:r>
            <a:r>
              <a:rPr lang="es-ES" b="0" dirty="0"/>
              <a:t>”</a:t>
            </a:r>
          </a:p>
        </p:txBody>
      </p:sp>
      <p:sp>
        <p:nvSpPr>
          <p:cNvPr id="4" name="Marcador de contenido 3">
            <a:extLst>
              <a:ext uri="{FF2B5EF4-FFF2-40B4-BE49-F238E27FC236}">
                <a16:creationId xmlns:a16="http://schemas.microsoft.com/office/drawing/2014/main" id="{334ED4F1-8A93-7C23-03A4-150B7563D790}"/>
              </a:ext>
            </a:extLst>
          </p:cNvPr>
          <p:cNvSpPr>
            <a:spLocks noGrp="1"/>
          </p:cNvSpPr>
          <p:nvPr>
            <p:ph idx="1"/>
          </p:nvPr>
        </p:nvSpPr>
        <p:spPr>
          <a:xfrm>
            <a:off x="435426" y="879459"/>
            <a:ext cx="11350172" cy="5624857"/>
          </a:xfrm>
        </p:spPr>
        <p:txBody>
          <a:bodyPr>
            <a:noAutofit/>
          </a:bodyPr>
          <a:lstStyle/>
          <a:p>
            <a:pPr marL="0" indent="0" algn="just">
              <a:buNone/>
            </a:pPr>
            <a:r>
              <a:rPr lang="es-ES" sz="2400" b="1" dirty="0">
                <a:latin typeface="Calibri" panose="020F0502020204030204" pitchFamily="34" charset="0"/>
                <a:ea typeface="Calibri" panose="020F0502020204030204" pitchFamily="34" charset="0"/>
                <a:cs typeface="Calibri" panose="020F0502020204030204" pitchFamily="34" charset="0"/>
              </a:rPr>
              <a:t>Función general: </a:t>
            </a:r>
            <a:r>
              <a:rPr lang="es-ES" sz="2400" dirty="0">
                <a:latin typeface="Calibri" panose="020F0502020204030204" pitchFamily="34" charset="0"/>
                <a:ea typeface="Calibri" panose="020F0502020204030204" pitchFamily="34" charset="0"/>
                <a:cs typeface="Calibri" panose="020F0502020204030204" pitchFamily="34" charset="0"/>
              </a:rPr>
              <a:t>asegurar que los datos enviados por una aplicación puedan ser interpretados correctamente por otra, independientemente de formatos internos, entres sus tareas tenemos:</a:t>
            </a:r>
          </a:p>
          <a:p>
            <a:pPr algn="just">
              <a:buFont typeface="Wingdings" panose="05000000000000000000" pitchFamily="2" charset="2"/>
              <a:buChar char="§"/>
            </a:pPr>
            <a:r>
              <a:rPr lang="es-ES" sz="2400" dirty="0">
                <a:latin typeface="Calibri" panose="020F0502020204030204" pitchFamily="34" charset="0"/>
                <a:ea typeface="Calibri" panose="020F0502020204030204" pitchFamily="34" charset="0"/>
                <a:cs typeface="Calibri" panose="020F0502020204030204" pitchFamily="34" charset="0"/>
              </a:rPr>
              <a:t>Traducir los datos de un formato a otro para que emisor y receptor los entiendan igual, por ejemplo: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Convertir texto entre ASCII y Unicode.</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Ajustar cómo se representan enteros (</a:t>
            </a:r>
            <a:r>
              <a:rPr lang="es-ES" dirty="0" err="1">
                <a:latin typeface="Calibri" panose="020F0502020204030204" pitchFamily="34" charset="0"/>
                <a:ea typeface="Calibri" panose="020F0502020204030204" pitchFamily="34" charset="0"/>
                <a:cs typeface="Calibri" panose="020F0502020204030204" pitchFamily="34" charset="0"/>
              </a:rPr>
              <a:t>big‑endian</a:t>
            </a:r>
            <a:r>
              <a:rPr lang="es-ES" dirty="0">
                <a:latin typeface="Calibri" panose="020F0502020204030204" pitchFamily="34" charset="0"/>
                <a:ea typeface="Calibri" panose="020F0502020204030204" pitchFamily="34" charset="0"/>
                <a:cs typeface="Calibri" panose="020F0502020204030204" pitchFamily="34" charset="0"/>
              </a:rPr>
              <a:t> / </a:t>
            </a:r>
            <a:r>
              <a:rPr lang="es-ES" dirty="0" err="1">
                <a:latin typeface="Calibri" panose="020F0502020204030204" pitchFamily="34" charset="0"/>
                <a:ea typeface="Calibri" panose="020F0502020204030204" pitchFamily="34" charset="0"/>
                <a:cs typeface="Calibri" panose="020F0502020204030204" pitchFamily="34" charset="0"/>
              </a:rPr>
              <a:t>little‑endian</a:t>
            </a:r>
            <a:r>
              <a:rPr lang="es-ES" dirty="0">
                <a:latin typeface="Calibri" panose="020F0502020204030204" pitchFamily="34" charset="0"/>
                <a:ea typeface="Calibri" panose="020F0502020204030204" pitchFamily="34" charset="0"/>
                <a:cs typeface="Calibri" panose="020F0502020204030204" pitchFamily="34" charset="0"/>
              </a:rPr>
              <a:t>).</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Transformar estructuras u objetos complejos a una representación estándar (por ejemplo, JSON, XML, ASN.1) y viceversa.</a:t>
            </a:r>
          </a:p>
          <a:p>
            <a:pPr algn="just">
              <a:buFont typeface="Wingdings" panose="05000000000000000000" pitchFamily="2" charset="2"/>
              <a:buChar char="§"/>
            </a:pPr>
            <a:r>
              <a:rPr lang="es-ES" sz="2400" dirty="0">
                <a:latin typeface="Calibri" panose="020F0502020204030204" pitchFamily="34" charset="0"/>
                <a:ea typeface="Calibri" panose="020F0502020204030204" pitchFamily="34" charset="0"/>
                <a:cs typeface="Calibri" panose="020F0502020204030204" pitchFamily="34" charset="0"/>
              </a:rPr>
              <a:t>Compresión y descompresión</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Compresión: reduce el tamaño de los datos antes de enviarlos para consumir menos ancho de banda y acelerar la transmisión.</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Descompresión: al recibir, vuelve a expandir esos datos a su forma original para que la aplicación pueda usarlos normalmente.</a:t>
            </a:r>
          </a:p>
          <a:p>
            <a:pPr marL="457200" lvl="1" indent="0" algn="just">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83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3543-520E-BB74-AF89-C39CC2F6DB25}"/>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5282DE6C-9EA6-66FB-99B2-951F273C86D6}"/>
              </a:ext>
            </a:extLst>
          </p:cNvPr>
          <p:cNvSpPr>
            <a:spLocks noGrp="1"/>
          </p:cNvSpPr>
          <p:nvPr>
            <p:ph type="title"/>
          </p:nvPr>
        </p:nvSpPr>
        <p:spPr/>
        <p:txBody>
          <a:bodyPr>
            <a:normAutofit/>
          </a:bodyPr>
          <a:lstStyle/>
          <a:p>
            <a:r>
              <a:rPr lang="es-ES" b="0" dirty="0"/>
              <a:t>Modelo OSI: Capa 6 “</a:t>
            </a:r>
            <a:r>
              <a:rPr lang="es-CL" b="0" dirty="0"/>
              <a:t>Presentación</a:t>
            </a:r>
            <a:r>
              <a:rPr lang="es-ES" b="0" dirty="0"/>
              <a:t>”</a:t>
            </a:r>
          </a:p>
        </p:txBody>
      </p:sp>
      <p:sp>
        <p:nvSpPr>
          <p:cNvPr id="4" name="Marcador de contenido 3">
            <a:extLst>
              <a:ext uri="{FF2B5EF4-FFF2-40B4-BE49-F238E27FC236}">
                <a16:creationId xmlns:a16="http://schemas.microsoft.com/office/drawing/2014/main" id="{B08014DA-63E9-368D-EBDF-923629DC415A}"/>
              </a:ext>
            </a:extLst>
          </p:cNvPr>
          <p:cNvSpPr>
            <a:spLocks noGrp="1"/>
          </p:cNvSpPr>
          <p:nvPr>
            <p:ph idx="1"/>
          </p:nvPr>
        </p:nvSpPr>
        <p:spPr>
          <a:xfrm>
            <a:off x="435426" y="879459"/>
            <a:ext cx="11350172" cy="5624857"/>
          </a:xfrm>
        </p:spPr>
        <p:txBody>
          <a:bodyPr>
            <a:noAutofit/>
          </a:bodyPr>
          <a:lstStyle/>
          <a:p>
            <a:pPr algn="just">
              <a:buFont typeface="Wingdings" panose="05000000000000000000" pitchFamily="2" charset="2"/>
              <a:buChar char="§"/>
            </a:pPr>
            <a:r>
              <a:rPr lang="es-CL" sz="2400" dirty="0">
                <a:latin typeface="Calibri" panose="020F0502020204030204" pitchFamily="34" charset="0"/>
                <a:ea typeface="Calibri" panose="020F0502020204030204" pitchFamily="34" charset="0"/>
                <a:cs typeface="Calibri" panose="020F0502020204030204" pitchFamily="34" charset="0"/>
              </a:rPr>
              <a:t>Cifrado y descifrado</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Cifrado: transforma los datos a una forma ilegible para terceros, usando algoritmos y claves (por ejemplo, en un canal TLS/SSL).</a:t>
            </a:r>
          </a:p>
          <a:p>
            <a:pPr lvl="1"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Descifrado: en el extremo receptor, revierte ese proceso usando la clave adecuada para recuperar la información original, manteniendo confidencialidad e integridad durante el transporte.</a:t>
            </a:r>
          </a:p>
          <a:p>
            <a:pPr lvl="1" algn="just">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dirty="0"/>
              <a:t>Ejemplos: TLS/SSL, codificaciones JPEG, MPEG, ASN.1, JSON, XML como formatos de representación.</a:t>
            </a:r>
            <a:endParaRPr lang="es-ES"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457200" lvl="1" indent="0" algn="just">
              <a:buNone/>
            </a:pPr>
            <a:endParaRPr lang="es-E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560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D5549-EA43-9E33-8B6C-4201F129145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8CEE5816-FF4C-878F-2CC9-BA9544200B5A}"/>
              </a:ext>
            </a:extLst>
          </p:cNvPr>
          <p:cNvSpPr>
            <a:spLocks noGrp="1"/>
          </p:cNvSpPr>
          <p:nvPr>
            <p:ph type="title"/>
          </p:nvPr>
        </p:nvSpPr>
        <p:spPr/>
        <p:txBody>
          <a:bodyPr>
            <a:normAutofit/>
          </a:bodyPr>
          <a:lstStyle/>
          <a:p>
            <a:r>
              <a:rPr lang="es-ES" b="0" dirty="0"/>
              <a:t>Modelo OSI: Capa 7 “</a:t>
            </a:r>
            <a:r>
              <a:rPr lang="es-CL" b="0" dirty="0"/>
              <a:t>Aplicación</a:t>
            </a:r>
            <a:r>
              <a:rPr lang="es-ES" b="0" dirty="0"/>
              <a:t>”</a:t>
            </a:r>
          </a:p>
        </p:txBody>
      </p:sp>
      <p:sp>
        <p:nvSpPr>
          <p:cNvPr id="4" name="Marcador de contenido 3">
            <a:extLst>
              <a:ext uri="{FF2B5EF4-FFF2-40B4-BE49-F238E27FC236}">
                <a16:creationId xmlns:a16="http://schemas.microsoft.com/office/drawing/2014/main" id="{09F440C8-A540-DF83-D1EA-4B761C4FFDAE}"/>
              </a:ext>
            </a:extLst>
          </p:cNvPr>
          <p:cNvSpPr>
            <a:spLocks noGrp="1"/>
          </p:cNvSpPr>
          <p:nvPr>
            <p:ph idx="1"/>
          </p:nvPr>
        </p:nvSpPr>
        <p:spPr>
          <a:xfrm>
            <a:off x="435426" y="879459"/>
            <a:ext cx="11350172" cy="5624857"/>
          </a:xfrm>
        </p:spPr>
        <p:txBody>
          <a:bodyPr>
            <a:noAutofit/>
          </a:bodyPr>
          <a:lstStyle/>
          <a:p>
            <a:pPr marL="0" indent="0" algn="just">
              <a:buNone/>
            </a:pPr>
            <a:r>
              <a:rPr lang="es-ES" sz="2000" b="1" dirty="0">
                <a:latin typeface="Calibri" panose="020F0502020204030204" pitchFamily="34" charset="0"/>
                <a:ea typeface="Calibri" panose="020F0502020204030204" pitchFamily="34" charset="0"/>
                <a:cs typeface="Calibri" panose="020F0502020204030204" pitchFamily="34" charset="0"/>
              </a:rPr>
              <a:t>Función general: </a:t>
            </a:r>
            <a:r>
              <a:rPr lang="es-ES" sz="2000" dirty="0">
                <a:latin typeface="Calibri" panose="020F0502020204030204" pitchFamily="34" charset="0"/>
                <a:ea typeface="Calibri" panose="020F0502020204030204" pitchFamily="34" charset="0"/>
                <a:cs typeface="Calibri" panose="020F0502020204030204" pitchFamily="34" charset="0"/>
              </a:rPr>
              <a:t>ofrecer servicios de red directamente a procesos de usuario, entres sus principales funciones tenemos:</a:t>
            </a:r>
          </a:p>
          <a:p>
            <a:pPr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Interfaces de alto nivel (</a:t>
            </a:r>
            <a:r>
              <a:rPr lang="es-ES" sz="2000" dirty="0" err="1">
                <a:latin typeface="Calibri" panose="020F0502020204030204" pitchFamily="34" charset="0"/>
                <a:ea typeface="Calibri" panose="020F0502020204030204" pitchFamily="34" charset="0"/>
                <a:cs typeface="Calibri" panose="020F0502020204030204" pitchFamily="34" charset="0"/>
              </a:rPr>
              <a:t>APIs</a:t>
            </a:r>
            <a:r>
              <a:rPr lang="es-ES" sz="2000" dirty="0">
                <a:latin typeface="Calibri" panose="020F0502020204030204" pitchFamily="34" charset="0"/>
                <a:ea typeface="Calibri" panose="020F0502020204030204" pitchFamily="34" charset="0"/>
                <a:cs typeface="Calibri" panose="020F0502020204030204" pitchFamily="34" charset="0"/>
              </a:rPr>
              <a:t>, comandos)</a:t>
            </a:r>
          </a:p>
          <a:p>
            <a:pPr lvl="1"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Significa que la capa de aplicación ofrece métodos y comandos para que los programas usen la red sin preocuparse por los detalles bajos.</a:t>
            </a:r>
          </a:p>
          <a:p>
            <a:pPr lvl="1"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Ejemplos: funciones de una API para hacer peticiones web (HTTP), enviar correo (SMTP/IMAP), consultar DNS, acceder a archivos remotos, o comandos de una herramienta de administración de red.</a:t>
            </a:r>
          </a:p>
          <a:p>
            <a:pPr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Control de acceso, </a:t>
            </a:r>
            <a:r>
              <a:rPr lang="es-ES" sz="2000" dirty="0" err="1">
                <a:latin typeface="Calibri" panose="020F0502020204030204" pitchFamily="34" charset="0"/>
                <a:ea typeface="Calibri" panose="020F0502020204030204" pitchFamily="34" charset="0"/>
                <a:cs typeface="Calibri" panose="020F0502020204030204" pitchFamily="34" charset="0"/>
              </a:rPr>
              <a:t>logging</a:t>
            </a:r>
            <a:r>
              <a:rPr lang="es-ES" sz="2000" dirty="0">
                <a:latin typeface="Calibri" panose="020F0502020204030204" pitchFamily="34" charset="0"/>
                <a:ea typeface="Calibri" panose="020F0502020204030204" pitchFamily="34" charset="0"/>
                <a:cs typeface="Calibri" panose="020F0502020204030204" pitchFamily="34" charset="0"/>
              </a:rPr>
              <a:t> y validación</a:t>
            </a:r>
          </a:p>
          <a:p>
            <a:pPr lvl="1"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Control de acceso: la propia aplicación puede pedir usuario/contraseña, tokens, roles y decidir qué operaciones permite a cada uno.</a:t>
            </a:r>
          </a:p>
          <a:p>
            <a:pPr lvl="1" algn="just">
              <a:buFont typeface="Wingdings" panose="05000000000000000000" pitchFamily="2" charset="2"/>
              <a:buChar char="§"/>
            </a:pPr>
            <a:r>
              <a:rPr lang="es-ES" sz="2000" dirty="0" err="1">
                <a:latin typeface="Calibri" panose="020F0502020204030204" pitchFamily="34" charset="0"/>
                <a:ea typeface="Calibri" panose="020F0502020204030204" pitchFamily="34" charset="0"/>
                <a:cs typeface="Calibri" panose="020F0502020204030204" pitchFamily="34" charset="0"/>
              </a:rPr>
              <a:t>Logging</a:t>
            </a:r>
            <a:r>
              <a:rPr lang="es-ES" sz="2000" dirty="0">
                <a:latin typeface="Calibri" panose="020F0502020204030204" pitchFamily="34" charset="0"/>
                <a:ea typeface="Calibri" panose="020F0502020204030204" pitchFamily="34" charset="0"/>
                <a:cs typeface="Calibri" panose="020F0502020204030204" pitchFamily="34" charset="0"/>
              </a:rPr>
              <a:t>: registrar quién hizo qué y cuándo (peticiones, errores, cambios de configuración) para auditoría y depuración.</a:t>
            </a:r>
          </a:p>
          <a:p>
            <a:pPr lvl="1" algn="just">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Validación de datos: comprobar que los datos recibidos tienen formato y contenido correctos (por ejemplo, que un campo email tenga forma válida) antes de procesarlos o guardarlos.</a:t>
            </a:r>
          </a:p>
          <a:p>
            <a:pPr marL="0" indent="0" algn="just">
              <a:buNone/>
            </a:pPr>
            <a:r>
              <a:rPr lang="es-CL" sz="2400" dirty="0">
                <a:latin typeface="Calibri" panose="020F0502020204030204" pitchFamily="34" charset="0"/>
                <a:ea typeface="Calibri" panose="020F0502020204030204" pitchFamily="34" charset="0"/>
                <a:cs typeface="Calibri" panose="020F0502020204030204" pitchFamily="34" charset="0"/>
              </a:rPr>
              <a:t>Ejemplos: HTTP/HTTPS, FTP, SMTP, POP3, IMAP, DNS, DHCP, SNMP, Telnet, SSH.</a:t>
            </a:r>
            <a:endParaRPr lang="es-E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33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A236A-3699-FBE8-D38E-D7B0D9B31C4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3D93B3FD-10CD-B6B5-A274-19468DD09228}"/>
              </a:ext>
            </a:extLst>
          </p:cNvPr>
          <p:cNvSpPr>
            <a:spLocks noGrp="1"/>
          </p:cNvSpPr>
          <p:nvPr>
            <p:ph type="title"/>
          </p:nvPr>
        </p:nvSpPr>
        <p:spPr/>
        <p:txBody>
          <a:bodyPr>
            <a:normAutofit/>
          </a:bodyPr>
          <a:lstStyle/>
          <a:p>
            <a:r>
              <a:rPr lang="es-ES" b="0" dirty="0"/>
              <a:t>Modelo OSI</a:t>
            </a:r>
          </a:p>
        </p:txBody>
      </p:sp>
      <p:sp>
        <p:nvSpPr>
          <p:cNvPr id="4" name="Marcador de contenido 3">
            <a:extLst>
              <a:ext uri="{FF2B5EF4-FFF2-40B4-BE49-F238E27FC236}">
                <a16:creationId xmlns:a16="http://schemas.microsoft.com/office/drawing/2014/main" id="{6025189D-60E6-D3AB-448E-BDDE57D723B6}"/>
              </a:ext>
            </a:extLst>
          </p:cNvPr>
          <p:cNvSpPr>
            <a:spLocks noGrp="1"/>
          </p:cNvSpPr>
          <p:nvPr>
            <p:ph idx="1"/>
          </p:nvPr>
        </p:nvSpPr>
        <p:spPr>
          <a:xfrm>
            <a:off x="435426" y="1077433"/>
            <a:ext cx="11350172" cy="5426883"/>
          </a:xfrm>
        </p:spPr>
        <p:txBody>
          <a:bodyPr>
            <a:noAutofit/>
          </a:bodyPr>
          <a:lstStyle/>
          <a:p>
            <a:pPr marL="0" indent="0" algn="ctr">
              <a:buNone/>
            </a:pPr>
            <a:r>
              <a:rPr lang="es-ES" b="1" dirty="0">
                <a:latin typeface="Calibri" panose="020F0502020204030204" pitchFamily="34" charset="0"/>
                <a:ea typeface="Calibri" panose="020F0502020204030204" pitchFamily="34" charset="0"/>
                <a:cs typeface="Calibri" panose="020F0502020204030204" pitchFamily="34" charset="0"/>
              </a:rPr>
              <a:t>Cabe señalar que el modelo OSI separa explícitamente las capas 5 (Sesión) 6 (Presentación) 7 (Aplicación), no obstante, en la práctica suelen agruparse en la capa de aplicación de TCP/IP.</a:t>
            </a:r>
          </a:p>
          <a:p>
            <a:pPr lvl="1" algn="just">
              <a:buFont typeface="Wingdings" panose="05000000000000000000" pitchFamily="2" charset="2"/>
              <a:buChar char="§"/>
            </a:pPr>
            <a:endParaRPr lang="es-CL"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9746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92FF-97B0-16A1-3B84-8BE23D9B8F93}"/>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3F50B118-9B2D-7861-9E46-E7619F27F065}"/>
              </a:ext>
            </a:extLst>
          </p:cNvPr>
          <p:cNvSpPr>
            <a:spLocks noGrp="1"/>
          </p:cNvSpPr>
          <p:nvPr>
            <p:ph type="title"/>
          </p:nvPr>
        </p:nvSpPr>
        <p:spPr/>
        <p:txBody>
          <a:bodyPr>
            <a:normAutofit/>
          </a:bodyPr>
          <a:lstStyle/>
          <a:p>
            <a:r>
              <a:rPr lang="es-CL" b="0" dirty="0"/>
              <a:t>Modelo TCP/IP: Capas y Protocolos</a:t>
            </a:r>
            <a:endParaRPr lang="es-ES" b="0" dirty="0"/>
          </a:p>
        </p:txBody>
      </p:sp>
      <p:sp>
        <p:nvSpPr>
          <p:cNvPr id="4" name="Marcador de contenido 3">
            <a:extLst>
              <a:ext uri="{FF2B5EF4-FFF2-40B4-BE49-F238E27FC236}">
                <a16:creationId xmlns:a16="http://schemas.microsoft.com/office/drawing/2014/main" id="{00941FDA-334D-32D0-E6CE-287B0D6167AF}"/>
              </a:ext>
            </a:extLst>
          </p:cNvPr>
          <p:cNvSpPr>
            <a:spLocks noGrp="1"/>
          </p:cNvSpPr>
          <p:nvPr>
            <p:ph idx="1"/>
          </p:nvPr>
        </p:nvSpPr>
        <p:spPr>
          <a:xfrm>
            <a:off x="435426" y="1077433"/>
            <a:ext cx="11350172" cy="5426883"/>
          </a:xfrm>
        </p:spPr>
        <p:txBody>
          <a:bodyPr>
            <a:noAutofit/>
          </a:bodyPr>
          <a:lstStyle/>
          <a:p>
            <a:pPr marL="0" indent="0" algn="just">
              <a:buNone/>
            </a:pPr>
            <a:r>
              <a:rPr lang="es-ES" sz="2400" dirty="0">
                <a:latin typeface="Calibri" panose="020F0502020204030204" pitchFamily="34" charset="0"/>
                <a:ea typeface="Calibri" panose="020F0502020204030204" pitchFamily="34" charset="0"/>
                <a:cs typeface="Calibri" panose="020F0502020204030204" pitchFamily="34" charset="0"/>
              </a:rPr>
              <a:t>El modelo TCP/IP es un marco conceptual y práctico que se creó para describir y estandarizar cómo se comunican los sistemas en Internet y en la mayoría de las redes modernas. </a:t>
            </a:r>
          </a:p>
          <a:p>
            <a:pPr marL="0" indent="0" algn="just">
              <a:buNone/>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sz="2400" dirty="0">
                <a:latin typeface="Calibri" panose="020F0502020204030204" pitchFamily="34" charset="0"/>
                <a:ea typeface="Calibri" panose="020F0502020204030204" pitchFamily="34" charset="0"/>
                <a:cs typeface="Calibri" panose="020F0502020204030204" pitchFamily="34" charset="0"/>
              </a:rPr>
              <a:t>Organiza la comunicación en cuatro capas lógicas, desde la interacción de las aplicaciones hasta el acceso al medio físico, de modo que cada capa se encarga de una parte específica del proceso y se apoya en los servicios de la capa inmediatamente inferior. </a:t>
            </a:r>
          </a:p>
          <a:p>
            <a:pPr marL="0" indent="0" algn="just">
              <a:buNone/>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sz="2400" dirty="0">
                <a:latin typeface="Calibri" panose="020F0502020204030204" pitchFamily="34" charset="0"/>
                <a:ea typeface="Calibri" panose="020F0502020204030204" pitchFamily="34" charset="0"/>
                <a:cs typeface="Calibri" panose="020F0502020204030204" pitchFamily="34" charset="0"/>
              </a:rPr>
              <a:t>Esta estructura permite que miles de millones de dispositivos muy distintos (servidores, </a:t>
            </a:r>
            <a:r>
              <a:rPr lang="es-ES" sz="2400" dirty="0" err="1">
                <a:latin typeface="Calibri" panose="020F0502020204030204" pitchFamily="34" charset="0"/>
                <a:ea typeface="Calibri" panose="020F0502020204030204" pitchFamily="34" charset="0"/>
                <a:cs typeface="Calibri" panose="020F0502020204030204" pitchFamily="34" charset="0"/>
              </a:rPr>
              <a:t>PCs</a:t>
            </a:r>
            <a:r>
              <a:rPr lang="es-ES" sz="2400" dirty="0">
                <a:latin typeface="Calibri" panose="020F0502020204030204" pitchFamily="34" charset="0"/>
                <a:ea typeface="Calibri" panose="020F0502020204030204" pitchFamily="34" charset="0"/>
                <a:cs typeface="Calibri" panose="020F0502020204030204" pitchFamily="34" charset="0"/>
              </a:rPr>
              <a:t>, smartphones, </a:t>
            </a:r>
            <a:r>
              <a:rPr lang="es-ES" sz="2400" dirty="0" err="1">
                <a:latin typeface="Calibri" panose="020F0502020204030204" pitchFamily="34" charset="0"/>
                <a:ea typeface="Calibri" panose="020F0502020204030204" pitchFamily="34" charset="0"/>
                <a:cs typeface="Calibri" panose="020F0502020204030204" pitchFamily="34" charset="0"/>
              </a:rPr>
              <a:t>routers</a:t>
            </a:r>
            <a:r>
              <a:rPr lang="es-ES" sz="2400" dirty="0">
                <a:latin typeface="Calibri" panose="020F0502020204030204" pitchFamily="34" charset="0"/>
                <a:ea typeface="Calibri" panose="020F0502020204030204" pitchFamily="34" charset="0"/>
                <a:cs typeface="Calibri" panose="020F0502020204030204" pitchFamily="34" charset="0"/>
              </a:rPr>
              <a:t>, sensores) puedan intercambiar datos de forma confiable sobre una infraestructura global heterogénea, sin necesidad de que cada fabricante diseñe su propia arquitectura cerrada.</a:t>
            </a:r>
            <a:endParaRPr lang="es-ES" sz="2400" b="1" dirty="0">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
            </a:pPr>
            <a:endParaRPr lang="es-CL"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849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7454-9F71-AFCA-A0F7-88114C6BED4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898B2DB9-0389-80D1-45E1-DBDC1651A58E}"/>
              </a:ext>
            </a:extLst>
          </p:cNvPr>
          <p:cNvSpPr>
            <a:spLocks noGrp="1"/>
          </p:cNvSpPr>
          <p:nvPr>
            <p:ph type="title"/>
          </p:nvPr>
        </p:nvSpPr>
        <p:spPr/>
        <p:txBody>
          <a:bodyPr>
            <a:normAutofit/>
          </a:bodyPr>
          <a:lstStyle/>
          <a:p>
            <a:r>
              <a:rPr lang="es-CL" b="0" dirty="0"/>
              <a:t>Modelo TCP/IP: Capas y Protocolos</a:t>
            </a:r>
            <a:endParaRPr lang="es-ES" b="0" dirty="0"/>
          </a:p>
        </p:txBody>
      </p:sp>
      <p:sp>
        <p:nvSpPr>
          <p:cNvPr id="4" name="Marcador de contenido 3">
            <a:extLst>
              <a:ext uri="{FF2B5EF4-FFF2-40B4-BE49-F238E27FC236}">
                <a16:creationId xmlns:a16="http://schemas.microsoft.com/office/drawing/2014/main" id="{B4427A69-5032-6217-E2D2-A74F70EFCB71}"/>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dirty="0">
                <a:latin typeface="Calibri" panose="020F0502020204030204" pitchFamily="34" charset="0"/>
                <a:ea typeface="Calibri" panose="020F0502020204030204" pitchFamily="34" charset="0"/>
                <a:cs typeface="Calibri" panose="020F0502020204030204" pitchFamily="34" charset="0"/>
              </a:rPr>
              <a:t>A diferencia del modelo OSI, el modelo TCP/IP surgió directamente de las necesidades de ARPANET y de las primeras redes que dieron origen a Internet, por lo que está íntimamente ligado a protocolos concretos como IP, TCP y UDP. </a:t>
            </a:r>
          </a:p>
          <a:p>
            <a:pPr marL="0" lvl="1" indent="0" algn="just">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0" lvl="1" indent="0" algn="just">
              <a:spcBef>
                <a:spcPts val="1000"/>
              </a:spcBef>
              <a:buNone/>
            </a:pPr>
            <a:r>
              <a:rPr lang="es-ES" dirty="0">
                <a:latin typeface="Calibri" panose="020F0502020204030204" pitchFamily="34" charset="0"/>
                <a:ea typeface="Calibri" panose="020F0502020204030204" pitchFamily="34" charset="0"/>
                <a:cs typeface="Calibri" panose="020F0502020204030204" pitchFamily="34" charset="0"/>
              </a:rPr>
              <a:t>Gracias a esta pila, es posible dividir el problema de la comunicación en funciones como direccionamiento y enrutamiento (capa Internet), transporte extremo a extremo (capa Transporte) y servicios de alto nivel como la Web, el correo o el </a:t>
            </a:r>
            <a:r>
              <a:rPr lang="es-ES" dirty="0" err="1">
                <a:latin typeface="Calibri" panose="020F0502020204030204" pitchFamily="34" charset="0"/>
                <a:ea typeface="Calibri" panose="020F0502020204030204" pitchFamily="34" charset="0"/>
                <a:cs typeface="Calibri" panose="020F0502020204030204" pitchFamily="34" charset="0"/>
              </a:rPr>
              <a:t>streaming</a:t>
            </a:r>
            <a:r>
              <a:rPr lang="es-ES" dirty="0">
                <a:latin typeface="Calibri" panose="020F0502020204030204" pitchFamily="34" charset="0"/>
                <a:ea typeface="Calibri" panose="020F0502020204030204" pitchFamily="34" charset="0"/>
                <a:cs typeface="Calibri" panose="020F0502020204030204" pitchFamily="34" charset="0"/>
              </a:rPr>
              <a:t> (capa Aplicación), manteniendo la independencia respecto de las tecnologías de enlace y de los medios físicos subyacentes (capa de Acceso a red). </a:t>
            </a:r>
          </a:p>
          <a:p>
            <a:pPr marL="0" lvl="1" indent="0" algn="just">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0" lvl="1" indent="0" algn="just">
              <a:spcBef>
                <a:spcPts val="1000"/>
              </a:spcBef>
              <a:buNone/>
            </a:pPr>
            <a:r>
              <a:rPr lang="es-ES" dirty="0">
                <a:latin typeface="Calibri" panose="020F0502020204030204" pitchFamily="34" charset="0"/>
                <a:ea typeface="Calibri" panose="020F0502020204030204" pitchFamily="34" charset="0"/>
                <a:cs typeface="Calibri" panose="020F0502020204030204" pitchFamily="34" charset="0"/>
              </a:rPr>
              <a:t>Esta división ha permitido que la red escale desde unos pocos nodos académicos hasta la Internet global actual, incorporando nuevas tecnologías de enlace y nuevos servicios sin rediseñar desde cero todo el sistema.</a:t>
            </a:r>
            <a:endParaRPr lang="es-C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38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090A-B15F-D91E-4494-38532FEF0445}"/>
            </a:ext>
          </a:extLst>
        </p:cNvPr>
        <p:cNvGrpSpPr/>
        <p:nvPr/>
      </p:nvGrpSpPr>
      <p:grpSpPr>
        <a:xfrm>
          <a:off x="0" y="0"/>
          <a:ext cx="0" cy="0"/>
          <a:chOff x="0" y="0"/>
          <a:chExt cx="0" cy="0"/>
        </a:xfrm>
      </p:grpSpPr>
      <p:sp>
        <p:nvSpPr>
          <p:cNvPr id="4" name="Título 2">
            <a:extLst>
              <a:ext uri="{FF2B5EF4-FFF2-40B4-BE49-F238E27FC236}">
                <a16:creationId xmlns:a16="http://schemas.microsoft.com/office/drawing/2014/main" id="{EE1D2554-5891-DEEE-3E22-53AE3E6A4B9B}"/>
              </a:ext>
            </a:extLst>
          </p:cNvPr>
          <p:cNvSpPr txBox="1">
            <a:spLocks/>
          </p:cNvSpPr>
          <p:nvPr/>
        </p:nvSpPr>
        <p:spPr>
          <a:xfrm>
            <a:off x="2461196" y="2236995"/>
            <a:ext cx="8175174" cy="2945422"/>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a:lstStyle>
          <a:p>
            <a:pPr algn="ctr"/>
            <a:r>
              <a:rPr lang="es-ES" b="0" dirty="0"/>
              <a:t>Es posible dado que existen </a:t>
            </a:r>
            <a:r>
              <a:rPr lang="es-ES" dirty="0"/>
              <a:t>modelos de referencia</a:t>
            </a:r>
            <a:r>
              <a:rPr lang="es-ES" b="0" dirty="0"/>
              <a:t> (OSI y TCP/IP) y </a:t>
            </a:r>
            <a:r>
              <a:rPr lang="es-ES" dirty="0"/>
              <a:t>protocolos</a:t>
            </a:r>
            <a:r>
              <a:rPr lang="es-ES" b="0" dirty="0"/>
              <a:t> estandarizados que dividen la comunicación en capas, y cada capa se encarga de una parte específica del proceso de extremo a extremo.</a:t>
            </a:r>
            <a:br>
              <a:rPr lang="es-ES" dirty="0"/>
            </a:br>
            <a:endParaRPr lang="es-ES" sz="1400" b="0" dirty="0">
              <a:solidFill>
                <a:schemeClr val="tx1">
                  <a:lumMod val="65000"/>
                  <a:lumOff val="35000"/>
                </a:schemeClr>
              </a:solidFill>
              <a:latin typeface="Montserrat" pitchFamily="2" charset="77"/>
              <a:ea typeface="+mn-ea"/>
              <a:cs typeface="+mn-cs"/>
            </a:endParaRPr>
          </a:p>
        </p:txBody>
      </p:sp>
    </p:spTree>
    <p:extLst>
      <p:ext uri="{BB962C8B-B14F-4D97-AF65-F5344CB8AC3E}">
        <p14:creationId xmlns:p14="http://schemas.microsoft.com/office/powerpoint/2010/main" val="304386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0B50-8857-FCA2-3F6E-A996BE18D517}"/>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53C0B448-9935-0419-1D30-D656D111C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98" y="198407"/>
            <a:ext cx="11330998" cy="632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8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B79A-E401-385D-C6FB-F135DF90A717}"/>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E54574D-C47F-EE5B-5A68-4949C58460C2}"/>
              </a:ext>
            </a:extLst>
          </p:cNvPr>
          <p:cNvSpPr>
            <a:spLocks noGrp="1"/>
          </p:cNvSpPr>
          <p:nvPr>
            <p:ph type="title"/>
          </p:nvPr>
        </p:nvSpPr>
        <p:spPr/>
        <p:txBody>
          <a:bodyPr>
            <a:normAutofit/>
          </a:bodyPr>
          <a:lstStyle/>
          <a:p>
            <a:r>
              <a:rPr lang="es-CL" b="0" dirty="0"/>
              <a:t>Modelo TCP/IP: </a:t>
            </a:r>
            <a:r>
              <a:rPr lang="es-ES" b="0" dirty="0"/>
              <a:t>Capa 1 “Acceso a red”</a:t>
            </a:r>
          </a:p>
        </p:txBody>
      </p:sp>
      <p:sp>
        <p:nvSpPr>
          <p:cNvPr id="4" name="Marcador de contenido 3">
            <a:extLst>
              <a:ext uri="{FF2B5EF4-FFF2-40B4-BE49-F238E27FC236}">
                <a16:creationId xmlns:a16="http://schemas.microsoft.com/office/drawing/2014/main" id="{C713211F-2F88-A2AF-7D5D-9A7CED56105F}"/>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sz="2000" dirty="0">
                <a:latin typeface="Calibri" panose="020F0502020204030204" pitchFamily="34" charset="0"/>
                <a:ea typeface="Calibri" panose="020F0502020204030204" pitchFamily="34" charset="0"/>
                <a:cs typeface="Calibri" panose="020F0502020204030204" pitchFamily="34" charset="0"/>
              </a:rPr>
              <a:t>La capa de Acceso a red (o “Network Access / Link”) es la parte de la pila TCP/IP que se encarga de cómo los paquetes IP se convierten en bits reales que viajan por un medio físico concreto (cobre, fibra, radio, etc.), y de cómo se comunican entre sí los nodos que comparten ese medio. Conceptualmente agrupa lo que en OSI serían las capas 1 (Física) y 2 (Enlace de datos)</a:t>
            </a:r>
          </a:p>
          <a:p>
            <a:pPr marL="0" lvl="1" indent="0" algn="just">
              <a:spcBef>
                <a:spcPts val="1000"/>
              </a:spcBef>
              <a:buNone/>
            </a:pPr>
            <a:r>
              <a:rPr lang="es-ES" sz="2000" b="1" dirty="0">
                <a:latin typeface="Calibri" panose="020F0502020204030204" pitchFamily="34" charset="0"/>
                <a:ea typeface="Calibri" panose="020F0502020204030204" pitchFamily="34" charset="0"/>
                <a:cs typeface="Calibri" panose="020F0502020204030204" pitchFamily="34" charset="0"/>
              </a:rPr>
              <a:t>Qué hace esta capa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Define cómo se envían y reciben tramas sobre un medio físico:</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Estructura de la trama (cabeceras, datos, FCS/CRC).</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Reglas para detectar el inicio y el fin de cada trama.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Gestiona el direccionamiento físico:</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Uso de direcciones MAC u otros identificadores de enlace para saber a qué nodo de la red local va cada trama.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Implementa el acceso al medio compartido:</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Reglas para decidir quién transmite y cuándo (CSMA/CD en Ethernet clásico, CSMA/CA en </a:t>
            </a:r>
            <a:r>
              <a:rPr lang="es-ES" dirty="0" err="1">
                <a:latin typeface="Calibri" panose="020F0502020204030204" pitchFamily="34" charset="0"/>
                <a:ea typeface="Calibri" panose="020F0502020204030204" pitchFamily="34" charset="0"/>
                <a:cs typeface="Calibri" panose="020F0502020204030204" pitchFamily="34" charset="0"/>
              </a:rPr>
              <a:t>Wi</a:t>
            </a:r>
            <a:r>
              <a:rPr lang="es-ES" dirty="0">
                <a:latin typeface="Calibri" panose="020F0502020204030204" pitchFamily="34" charset="0"/>
                <a:ea typeface="Calibri" panose="020F0502020204030204" pitchFamily="34" charset="0"/>
                <a:cs typeface="Calibri" panose="020F0502020204030204" pitchFamily="34" charset="0"/>
              </a:rPr>
              <a:t>‑Fi, TDMA u otros esquemas en WAN).</a:t>
            </a:r>
          </a:p>
        </p:txBody>
      </p:sp>
    </p:spTree>
    <p:extLst>
      <p:ext uri="{BB962C8B-B14F-4D97-AF65-F5344CB8AC3E}">
        <p14:creationId xmlns:p14="http://schemas.microsoft.com/office/powerpoint/2010/main" val="43211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A660-A961-996E-1BD9-D61897C1AD6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3C5206C3-88A2-DAAF-D54E-7BEC15039531}"/>
              </a:ext>
            </a:extLst>
          </p:cNvPr>
          <p:cNvSpPr>
            <a:spLocks noGrp="1"/>
          </p:cNvSpPr>
          <p:nvPr>
            <p:ph type="title"/>
          </p:nvPr>
        </p:nvSpPr>
        <p:spPr/>
        <p:txBody>
          <a:bodyPr>
            <a:normAutofit/>
          </a:bodyPr>
          <a:lstStyle/>
          <a:p>
            <a:r>
              <a:rPr lang="es-CL" b="0" dirty="0"/>
              <a:t>Modelo TCP/IP: </a:t>
            </a:r>
            <a:r>
              <a:rPr lang="es-ES" b="0" dirty="0"/>
              <a:t>Capa 1 “Acceso a red”</a:t>
            </a:r>
          </a:p>
        </p:txBody>
      </p:sp>
      <p:sp>
        <p:nvSpPr>
          <p:cNvPr id="4" name="Marcador de contenido 3">
            <a:extLst>
              <a:ext uri="{FF2B5EF4-FFF2-40B4-BE49-F238E27FC236}">
                <a16:creationId xmlns:a16="http://schemas.microsoft.com/office/drawing/2014/main" id="{4EC1C06D-1B05-8BC2-2353-1DD9FD83B3E9}"/>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sz="2000" b="1" dirty="0">
                <a:latin typeface="Calibri" panose="020F0502020204030204" pitchFamily="34" charset="0"/>
                <a:ea typeface="Calibri" panose="020F0502020204030204" pitchFamily="34" charset="0"/>
                <a:cs typeface="Calibri" panose="020F0502020204030204" pitchFamily="34" charset="0"/>
              </a:rPr>
              <a:t>Qué hace esta capa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Se ocupa de la transmisión de bits:</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Codificación de señales eléctricas/ópticas o de radio.</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Sincronización, niveles de voltaje, modulación, etc.</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Puede aportar detección de errores local (CRC/FCS) e incluso cierta recuperación local (retransmisiones en algunos enlaces punto a punto).</a:t>
            </a:r>
          </a:p>
          <a:p>
            <a:pPr marL="0" lvl="1" indent="0" algn="just">
              <a:spcBef>
                <a:spcPts val="1000"/>
              </a:spcBef>
              <a:buNone/>
            </a:pPr>
            <a:r>
              <a:rPr lang="es-ES" sz="2000" b="1" dirty="0">
                <a:latin typeface="Calibri" panose="020F0502020204030204" pitchFamily="34" charset="0"/>
                <a:ea typeface="Calibri" panose="020F0502020204030204" pitchFamily="34" charset="0"/>
                <a:cs typeface="Calibri" panose="020F0502020204030204" pitchFamily="34" charset="0"/>
              </a:rPr>
              <a:t>Funciones principales </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Encapsular paquetes IP en tramas adecuadas al medio, por ejemplo, Ethernet.</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Direccionar a nivel de enlace (MAC u otros identificadores).</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Controlar el acceso al medio cuando es compartido (evitar o gestionar colisiones).</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Transmitir y recibir bits de manera fiable a corta distancia (entre nodos directamente conectados).</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Detectar errores en la trama y descartarla o pedirla de nuevo (según el protocolo).</a:t>
            </a:r>
          </a:p>
          <a:p>
            <a:pPr marL="342900" lvl="1" indent="-342900" algn="just">
              <a:spcBef>
                <a:spcPts val="1000"/>
              </a:spcBef>
              <a:buFont typeface="Wingdings" panose="05000000000000000000" pitchFamily="2" charset="2"/>
              <a:buChar char="§"/>
            </a:pPr>
            <a:endParaRPr lang="es-E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931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5D58-87BB-0A9E-00EA-930A0412F505}"/>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AA222E83-0634-9EEF-8D51-E4992D28B209}"/>
              </a:ext>
            </a:extLst>
          </p:cNvPr>
          <p:cNvSpPr>
            <a:spLocks noGrp="1"/>
          </p:cNvSpPr>
          <p:nvPr>
            <p:ph type="title"/>
          </p:nvPr>
        </p:nvSpPr>
        <p:spPr/>
        <p:txBody>
          <a:bodyPr>
            <a:normAutofit/>
          </a:bodyPr>
          <a:lstStyle/>
          <a:p>
            <a:r>
              <a:rPr lang="es-CL" b="0" dirty="0"/>
              <a:t>Modelo TCP/IP: </a:t>
            </a:r>
            <a:r>
              <a:rPr lang="es-ES" b="0" dirty="0"/>
              <a:t>Capa 1 “Acceso a red”</a:t>
            </a:r>
          </a:p>
        </p:txBody>
      </p:sp>
      <p:sp>
        <p:nvSpPr>
          <p:cNvPr id="4" name="Marcador de contenido 3">
            <a:extLst>
              <a:ext uri="{FF2B5EF4-FFF2-40B4-BE49-F238E27FC236}">
                <a16:creationId xmlns:a16="http://schemas.microsoft.com/office/drawing/2014/main" id="{ED72F492-EA87-ED0C-765B-E2B29FDA5147}"/>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sz="2000" b="1" dirty="0">
                <a:latin typeface="Calibri" panose="020F0502020204030204" pitchFamily="34" charset="0"/>
                <a:ea typeface="Calibri" panose="020F0502020204030204" pitchFamily="34" charset="0"/>
                <a:cs typeface="Calibri" panose="020F0502020204030204" pitchFamily="34" charset="0"/>
              </a:rPr>
              <a:t>Ventajas que aporta esta capa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Independencia del medio físico: se puede cambiar de cable de cobre a fibra, o de Ethernet cableado a </a:t>
            </a:r>
            <a:r>
              <a:rPr lang="es-ES" sz="2000" dirty="0" err="1">
                <a:latin typeface="Calibri" panose="020F0502020204030204" pitchFamily="34" charset="0"/>
                <a:ea typeface="Calibri" panose="020F0502020204030204" pitchFamily="34" charset="0"/>
                <a:cs typeface="Calibri" panose="020F0502020204030204" pitchFamily="34" charset="0"/>
              </a:rPr>
              <a:t>Wi</a:t>
            </a:r>
            <a:r>
              <a:rPr lang="es-ES" sz="2000" dirty="0">
                <a:latin typeface="Calibri" panose="020F0502020204030204" pitchFamily="34" charset="0"/>
                <a:ea typeface="Calibri" panose="020F0502020204030204" pitchFamily="34" charset="0"/>
                <a:cs typeface="Calibri" panose="020F0502020204030204" pitchFamily="34" charset="0"/>
              </a:rPr>
              <a:t>‑Fi, sin modificar IP, TCP/UDP ni las aplicaciones.</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Modularidad: diferentes tipos de redes locales (LAN cableada, WLAN, enlaces WAN serie, PPP etc.) pueden transportar los mismos paquetes IP.</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Optimización local: cada tecnología de acceso puede usar sus propios mecanismos óptimos de acceso al medio y de codificación, sin impactar al resto de la pila.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Interoperabilidad: al estandarizar protocolos de acceso (Ethernet, 802.11), dispositivos de distintos fabricantes pueden trabajar juntos en la misma red.</a:t>
            </a:r>
          </a:p>
          <a:p>
            <a:pPr marL="0" lvl="1" indent="0" algn="just">
              <a:spcBef>
                <a:spcPts val="1000"/>
              </a:spcBef>
              <a:buNone/>
            </a:pPr>
            <a:r>
              <a:rPr lang="es-CL" sz="2000" b="1" dirty="0">
                <a:latin typeface="Calibri" panose="020F0502020204030204" pitchFamily="34" charset="0"/>
                <a:ea typeface="Calibri" panose="020F0502020204030204" pitchFamily="34" charset="0"/>
                <a:cs typeface="Calibri" panose="020F0502020204030204" pitchFamily="34" charset="0"/>
              </a:rPr>
              <a:t>Protocolos típicos en esta capa</a:t>
            </a:r>
          </a:p>
          <a:p>
            <a:pPr marL="342900" lvl="1" indent="-342900" algn="just">
              <a:spcBef>
                <a:spcPts val="1000"/>
              </a:spcBef>
              <a:buFont typeface="Wingdings" panose="05000000000000000000" pitchFamily="2" charset="2"/>
              <a:buChar char="§"/>
            </a:pPr>
            <a:r>
              <a:rPr lang="es-CL" sz="2000" dirty="0">
                <a:latin typeface="Calibri" panose="020F0502020204030204" pitchFamily="34" charset="0"/>
                <a:ea typeface="Calibri" panose="020F0502020204030204" pitchFamily="34" charset="0"/>
                <a:cs typeface="Calibri" panose="020F0502020204030204" pitchFamily="34" charset="0"/>
              </a:rPr>
              <a:t>En redes LAN y WLAN:</a:t>
            </a:r>
          </a:p>
          <a:p>
            <a:pPr marL="800100" lvl="2" indent="-342900" algn="just">
              <a:spcBef>
                <a:spcPts val="1000"/>
              </a:spcBef>
              <a:buFont typeface="Wingdings" panose="05000000000000000000" pitchFamily="2" charset="2"/>
              <a:buChar char="§"/>
            </a:pPr>
            <a:r>
              <a:rPr lang="es-CL" dirty="0">
                <a:latin typeface="Calibri" panose="020F0502020204030204" pitchFamily="34" charset="0"/>
                <a:ea typeface="Calibri" panose="020F0502020204030204" pitchFamily="34" charset="0"/>
                <a:cs typeface="Calibri" panose="020F0502020204030204" pitchFamily="34" charset="0"/>
              </a:rPr>
              <a:t>Ethernet (IEEE 802.3)</a:t>
            </a:r>
          </a:p>
          <a:p>
            <a:pPr marL="800100" lvl="2" indent="-342900" algn="just">
              <a:spcBef>
                <a:spcPts val="1000"/>
              </a:spcBef>
              <a:buFont typeface="Wingdings" panose="05000000000000000000" pitchFamily="2" charset="2"/>
              <a:buChar char="§"/>
            </a:pPr>
            <a:r>
              <a:rPr lang="es-CL" dirty="0" err="1">
                <a:latin typeface="Calibri" panose="020F0502020204030204" pitchFamily="34" charset="0"/>
                <a:ea typeface="Calibri" panose="020F0502020204030204" pitchFamily="34" charset="0"/>
                <a:cs typeface="Calibri" panose="020F0502020204030204" pitchFamily="34" charset="0"/>
              </a:rPr>
              <a:t>Wi</a:t>
            </a:r>
            <a:r>
              <a:rPr lang="es-CL" dirty="0">
                <a:latin typeface="Calibri" panose="020F0502020204030204" pitchFamily="34" charset="0"/>
                <a:ea typeface="Calibri" panose="020F0502020204030204" pitchFamily="34" charset="0"/>
                <a:cs typeface="Calibri" panose="020F0502020204030204" pitchFamily="34" charset="0"/>
              </a:rPr>
              <a:t>‑Fi (IEEE 802.11)</a:t>
            </a:r>
          </a:p>
          <a:p>
            <a:pPr marL="800100" lvl="2" indent="-342900" algn="just">
              <a:spcBef>
                <a:spcPts val="1000"/>
              </a:spcBef>
              <a:buFont typeface="Wingdings" panose="05000000000000000000" pitchFamily="2" charset="2"/>
              <a:buChar char="§"/>
            </a:pPr>
            <a:r>
              <a:rPr lang="es-CL" dirty="0">
                <a:latin typeface="Calibri" panose="020F0502020204030204" pitchFamily="34" charset="0"/>
                <a:ea typeface="Calibri" panose="020F0502020204030204" pitchFamily="34" charset="0"/>
                <a:cs typeface="Calibri" panose="020F0502020204030204" pitchFamily="34" charset="0"/>
              </a:rPr>
              <a:t>VLAN </a:t>
            </a:r>
            <a:r>
              <a:rPr lang="es-CL" dirty="0" err="1">
                <a:latin typeface="Calibri" panose="020F0502020204030204" pitchFamily="34" charset="0"/>
                <a:ea typeface="Calibri" panose="020F0502020204030204" pitchFamily="34" charset="0"/>
                <a:cs typeface="Calibri" panose="020F0502020204030204" pitchFamily="34" charset="0"/>
              </a:rPr>
              <a:t>tagging</a:t>
            </a:r>
            <a:r>
              <a:rPr lang="es-CL" dirty="0">
                <a:latin typeface="Calibri" panose="020F0502020204030204" pitchFamily="34" charset="0"/>
                <a:ea typeface="Calibri" panose="020F0502020204030204" pitchFamily="34" charset="0"/>
                <a:cs typeface="Calibri" panose="020F0502020204030204" pitchFamily="34" charset="0"/>
              </a:rPr>
              <a:t> (802.1Q), STP/RSTP/MSTP como protocolos de control de capa 2</a:t>
            </a:r>
          </a:p>
          <a:p>
            <a:pPr marL="0" indent="0">
              <a:buNone/>
            </a:pPr>
            <a:br>
              <a:rPr lang="es-CL" dirty="0"/>
            </a:br>
            <a:endParaRPr lang="es-E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88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F10D-9F4E-FB86-9C56-3719777B44E2}"/>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4C41782C-F9CB-6BF4-E117-CA7EF9D0EE3E}"/>
              </a:ext>
            </a:extLst>
          </p:cNvPr>
          <p:cNvSpPr>
            <a:spLocks noGrp="1"/>
          </p:cNvSpPr>
          <p:nvPr>
            <p:ph type="title"/>
          </p:nvPr>
        </p:nvSpPr>
        <p:spPr/>
        <p:txBody>
          <a:bodyPr>
            <a:normAutofit/>
          </a:bodyPr>
          <a:lstStyle/>
          <a:p>
            <a:r>
              <a:rPr lang="es-CL" b="0" dirty="0"/>
              <a:t>Modelo TCP/IP: </a:t>
            </a:r>
            <a:r>
              <a:rPr lang="es-ES" b="0" dirty="0"/>
              <a:t>Capa 1 “Acceso a red”</a:t>
            </a:r>
          </a:p>
        </p:txBody>
      </p:sp>
      <p:sp>
        <p:nvSpPr>
          <p:cNvPr id="4" name="Marcador de contenido 3">
            <a:extLst>
              <a:ext uri="{FF2B5EF4-FFF2-40B4-BE49-F238E27FC236}">
                <a16:creationId xmlns:a16="http://schemas.microsoft.com/office/drawing/2014/main" id="{F00ADB6B-CD5F-6875-4689-2D73DA42624F}"/>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sz="2000" b="1" dirty="0">
                <a:latin typeface="Calibri" panose="020F0502020204030204" pitchFamily="34" charset="0"/>
                <a:ea typeface="Calibri" panose="020F0502020204030204" pitchFamily="34" charset="0"/>
                <a:cs typeface="Calibri" panose="020F0502020204030204" pitchFamily="34" charset="0"/>
              </a:rPr>
              <a:t>Protocolos típicos en esta capa</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Enlaces punto a punto y acceso:</a:t>
            </a:r>
          </a:p>
          <a:p>
            <a:pPr marL="800100" lvl="2" indent="-342900" algn="just">
              <a:spcBef>
                <a:spcPts val="1000"/>
              </a:spcBef>
              <a:buFont typeface="Wingdings" panose="05000000000000000000" pitchFamily="2" charset="2"/>
              <a:buChar char="§"/>
            </a:pPr>
            <a:r>
              <a:rPr lang="es-CL" dirty="0">
                <a:latin typeface="Calibri" panose="020F0502020204030204" pitchFamily="34" charset="0"/>
                <a:ea typeface="Calibri" panose="020F0502020204030204" pitchFamily="34" charset="0"/>
                <a:cs typeface="Calibri" panose="020F0502020204030204" pitchFamily="34" charset="0"/>
              </a:rPr>
              <a:t>PPP (Point‑</a:t>
            </a:r>
            <a:r>
              <a:rPr lang="es-CL" dirty="0" err="1">
                <a:latin typeface="Calibri" panose="020F0502020204030204" pitchFamily="34" charset="0"/>
                <a:ea typeface="Calibri" panose="020F0502020204030204" pitchFamily="34" charset="0"/>
                <a:cs typeface="Calibri" panose="020F0502020204030204" pitchFamily="34" charset="0"/>
              </a:rPr>
              <a:t>to</a:t>
            </a:r>
            <a:r>
              <a:rPr lang="es-CL" dirty="0">
                <a:latin typeface="Calibri" panose="020F0502020204030204" pitchFamily="34" charset="0"/>
                <a:ea typeface="Calibri" panose="020F0502020204030204" pitchFamily="34" charset="0"/>
                <a:cs typeface="Calibri" panose="020F0502020204030204" pitchFamily="34" charset="0"/>
              </a:rPr>
              <a:t>‑Point </a:t>
            </a:r>
            <a:r>
              <a:rPr lang="es-CL" dirty="0" err="1">
                <a:latin typeface="Calibri" panose="020F0502020204030204" pitchFamily="34" charset="0"/>
                <a:ea typeface="Calibri" panose="020F0502020204030204" pitchFamily="34" charset="0"/>
                <a:cs typeface="Calibri" panose="020F0502020204030204" pitchFamily="34" charset="0"/>
              </a:rPr>
              <a:t>Protocol</a:t>
            </a:r>
            <a:r>
              <a:rPr lang="es-CL" dirty="0">
                <a:latin typeface="Calibri" panose="020F0502020204030204" pitchFamily="34" charset="0"/>
                <a:ea typeface="Calibri" panose="020F0502020204030204" pitchFamily="34" charset="0"/>
                <a:cs typeface="Calibri" panose="020F0502020204030204" pitchFamily="34" charset="0"/>
              </a:rPr>
              <a:t>)</a:t>
            </a:r>
          </a:p>
          <a:p>
            <a:pPr marL="800100" lvl="2" indent="-342900" algn="just">
              <a:spcBef>
                <a:spcPts val="1000"/>
              </a:spcBef>
              <a:buFont typeface="Wingdings" panose="05000000000000000000" pitchFamily="2" charset="2"/>
              <a:buChar char="§"/>
            </a:pPr>
            <a:r>
              <a:rPr lang="es-CL" dirty="0">
                <a:latin typeface="Calibri" panose="020F0502020204030204" pitchFamily="34" charset="0"/>
                <a:ea typeface="Calibri" panose="020F0502020204030204" pitchFamily="34" charset="0"/>
                <a:cs typeface="Calibri" panose="020F0502020204030204" pitchFamily="34" charset="0"/>
              </a:rPr>
              <a:t>HDLC, </a:t>
            </a:r>
            <a:r>
              <a:rPr lang="es-CL" dirty="0" err="1">
                <a:latin typeface="Calibri" panose="020F0502020204030204" pitchFamily="34" charset="0"/>
                <a:ea typeface="Calibri" panose="020F0502020204030204" pitchFamily="34" charset="0"/>
                <a:cs typeface="Calibri" panose="020F0502020204030204" pitchFamily="34" charset="0"/>
              </a:rPr>
              <a:t>Frame</a:t>
            </a:r>
            <a:r>
              <a:rPr lang="es-CL" dirty="0">
                <a:latin typeface="Calibri" panose="020F0502020204030204" pitchFamily="34" charset="0"/>
                <a:ea typeface="Calibri" panose="020F0502020204030204" pitchFamily="34" charset="0"/>
                <a:cs typeface="Calibri" panose="020F0502020204030204" pitchFamily="34" charset="0"/>
              </a:rPr>
              <a:t> </a:t>
            </a:r>
            <a:r>
              <a:rPr lang="es-CL" dirty="0" err="1">
                <a:latin typeface="Calibri" panose="020F0502020204030204" pitchFamily="34" charset="0"/>
                <a:ea typeface="Calibri" panose="020F0502020204030204" pitchFamily="34" charset="0"/>
                <a:cs typeface="Calibri" panose="020F0502020204030204" pitchFamily="34" charset="0"/>
              </a:rPr>
              <a:t>Relay</a:t>
            </a:r>
            <a:r>
              <a:rPr lang="es-CL" dirty="0">
                <a:latin typeface="Calibri" panose="020F0502020204030204" pitchFamily="34" charset="0"/>
                <a:ea typeface="Calibri" panose="020F0502020204030204" pitchFamily="34" charset="0"/>
                <a:cs typeface="Calibri" panose="020F0502020204030204" pitchFamily="34" charset="0"/>
              </a:rPr>
              <a:t> (históricos, aún presentes en algunas infraestructuras)</a:t>
            </a:r>
          </a:p>
          <a:p>
            <a:pPr marL="800100" lvl="2" indent="-342900" algn="just">
              <a:spcBef>
                <a:spcPts val="1000"/>
              </a:spcBef>
              <a:buFont typeface="Wingdings" panose="05000000000000000000" pitchFamily="2" charset="2"/>
              <a:buChar char="§"/>
            </a:pPr>
            <a:r>
              <a:rPr lang="es-CL" dirty="0">
                <a:latin typeface="Calibri" panose="020F0502020204030204" pitchFamily="34" charset="0"/>
                <a:ea typeface="Calibri" panose="020F0502020204030204" pitchFamily="34" charset="0"/>
                <a:cs typeface="Calibri" panose="020F0502020204030204" pitchFamily="34" charset="0"/>
              </a:rPr>
              <a:t>Enlaces seriales síncronos/asíncronos</a:t>
            </a:r>
          </a:p>
          <a:p>
            <a:pPr marL="342900" lvl="1" indent="-342900" algn="just">
              <a:spcBef>
                <a:spcPts val="1000"/>
              </a:spcBef>
              <a:buFont typeface="Wingdings" panose="05000000000000000000" pitchFamily="2" charset="2"/>
              <a:buChar char="§"/>
            </a:pPr>
            <a:r>
              <a:rPr lang="es-ES" sz="2000" dirty="0">
                <a:latin typeface="Calibri" panose="020F0502020204030204" pitchFamily="34" charset="0"/>
                <a:ea typeface="Calibri" panose="020F0502020204030204" pitchFamily="34" charset="0"/>
                <a:cs typeface="Calibri" panose="020F0502020204030204" pitchFamily="34" charset="0"/>
              </a:rPr>
              <a:t>Tecnologías WAN y de agregación:</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MPLS (en el borde puede verse como “por debajo” de IP)</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Ethernet sobre fibra en MAN/WAN</a:t>
            </a:r>
          </a:p>
          <a:p>
            <a:pPr marL="800100" lvl="2"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Enlaces de radio microondas, LTE/5G en la parte más baja de la pila de los operadores</a:t>
            </a:r>
          </a:p>
          <a:p>
            <a:pPr marL="0" indent="0" algn="ctr">
              <a:buNone/>
            </a:pPr>
            <a:endParaRPr lang="es-ES" sz="24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s-ES" sz="2400" dirty="0">
                <a:latin typeface="Calibri" panose="020F0502020204030204" pitchFamily="34" charset="0"/>
                <a:ea typeface="Calibri" panose="020F0502020204030204" pitchFamily="34" charset="0"/>
                <a:cs typeface="Calibri" panose="020F0502020204030204" pitchFamily="34" charset="0"/>
              </a:rPr>
              <a:t>Esta capa, es la responsable de </a:t>
            </a:r>
            <a:r>
              <a:rPr lang="es-ES" sz="2400" b="1" dirty="0">
                <a:latin typeface="Calibri" panose="020F0502020204030204" pitchFamily="34" charset="0"/>
                <a:ea typeface="Calibri" panose="020F0502020204030204" pitchFamily="34" charset="0"/>
                <a:cs typeface="Calibri" panose="020F0502020204030204" pitchFamily="34" charset="0"/>
              </a:rPr>
              <a:t>“cómo” viaja físicamente</a:t>
            </a:r>
            <a:r>
              <a:rPr lang="es-ES" sz="2400" dirty="0">
                <a:latin typeface="Calibri" panose="020F0502020204030204" pitchFamily="34" charset="0"/>
                <a:ea typeface="Calibri" panose="020F0502020204030204" pitchFamily="34" charset="0"/>
                <a:cs typeface="Calibri" panose="020F0502020204030204" pitchFamily="34" charset="0"/>
              </a:rPr>
              <a:t> lo que IP y las capas superiores quieren enviar; si cambias el tipo de enlace o la tecnología de acceso, deberías poder mantener intacto el resto de la pila TCP/IP.</a:t>
            </a:r>
          </a:p>
        </p:txBody>
      </p:sp>
    </p:spTree>
    <p:extLst>
      <p:ext uri="{BB962C8B-B14F-4D97-AF65-F5344CB8AC3E}">
        <p14:creationId xmlns:p14="http://schemas.microsoft.com/office/powerpoint/2010/main" val="28724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FA77-0215-2FF6-48C0-EE27C66E022D}"/>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E59F91F1-AAB2-910B-9BFE-D75C3BCCF796}"/>
              </a:ext>
            </a:extLst>
          </p:cNvPr>
          <p:cNvSpPr>
            <a:spLocks noGrp="1"/>
          </p:cNvSpPr>
          <p:nvPr>
            <p:ph type="title"/>
          </p:nvPr>
        </p:nvSpPr>
        <p:spPr/>
        <p:txBody>
          <a:bodyPr>
            <a:normAutofit/>
          </a:bodyPr>
          <a:lstStyle/>
          <a:p>
            <a:r>
              <a:rPr lang="es-CL" b="0" dirty="0"/>
              <a:t>Modelo TCP/IP: </a:t>
            </a:r>
            <a:r>
              <a:rPr lang="es-ES" b="0" dirty="0"/>
              <a:t>Capa 2 “Internet”</a:t>
            </a:r>
          </a:p>
        </p:txBody>
      </p:sp>
      <p:sp>
        <p:nvSpPr>
          <p:cNvPr id="4" name="Marcador de contenido 3">
            <a:extLst>
              <a:ext uri="{FF2B5EF4-FFF2-40B4-BE49-F238E27FC236}">
                <a16:creationId xmlns:a16="http://schemas.microsoft.com/office/drawing/2014/main" id="{4B2C7564-3695-C1C5-058A-99A2F821CB8B}"/>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dirty="0">
                <a:latin typeface="Calibri" panose="020F0502020204030204" pitchFamily="34" charset="0"/>
                <a:ea typeface="Calibri" panose="020F0502020204030204" pitchFamily="34" charset="0"/>
                <a:cs typeface="Calibri" panose="020F0502020204030204" pitchFamily="34" charset="0"/>
              </a:rPr>
              <a:t>La capa de Internet de la pila TCP/IP es la responsable de que los datos puedan viajar entre redes distintas, eligiendo rutas y usando direcciones IP. esta corresponde a la capa de red del modelo OSI</a:t>
            </a:r>
          </a:p>
          <a:p>
            <a:pPr marL="0" lvl="1" indent="0" algn="just">
              <a:spcBef>
                <a:spcPts val="1000"/>
              </a:spcBef>
              <a:buNone/>
            </a:pPr>
            <a:r>
              <a:rPr lang="es-ES" b="1" dirty="0">
                <a:latin typeface="Calibri" panose="020F0502020204030204" pitchFamily="34" charset="0"/>
                <a:ea typeface="Calibri" panose="020F0502020204030204" pitchFamily="34" charset="0"/>
                <a:cs typeface="Calibri" panose="020F0502020204030204" pitchFamily="34" charset="0"/>
              </a:rPr>
              <a:t>Qué hace esta capa</a:t>
            </a:r>
            <a:endParaRPr lang="es-ES" dirty="0">
              <a:latin typeface="Calibri" panose="020F0502020204030204" pitchFamily="34" charset="0"/>
              <a:ea typeface="Calibri" panose="020F0502020204030204" pitchFamily="34" charset="0"/>
              <a:cs typeface="Calibri" panose="020F0502020204030204" pitchFamily="34" charset="0"/>
            </a:endParaRP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Toma los datos que le envía la capa de transporte (segmentos TCP/UDP) y los encapsula en paquetes IP (datagramas IP).</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Añade direcciones IP de origen y destino, para que </a:t>
            </a:r>
            <a:r>
              <a:rPr lang="es-ES" dirty="0" err="1">
                <a:latin typeface="Calibri" panose="020F0502020204030204" pitchFamily="34" charset="0"/>
                <a:ea typeface="Calibri" panose="020F0502020204030204" pitchFamily="34" charset="0"/>
                <a:cs typeface="Calibri" panose="020F0502020204030204" pitchFamily="34" charset="0"/>
              </a:rPr>
              <a:t>routers</a:t>
            </a:r>
            <a:r>
              <a:rPr lang="es-ES" dirty="0">
                <a:latin typeface="Calibri" panose="020F0502020204030204" pitchFamily="34" charset="0"/>
                <a:ea typeface="Calibri" panose="020F0502020204030204" pitchFamily="34" charset="0"/>
                <a:cs typeface="Calibri" panose="020F0502020204030204" pitchFamily="34" charset="0"/>
              </a:rPr>
              <a:t> y equipos sepan de dónde viene y adónde va cada paquete.</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Hace que esos paquetes puedan atravesar múltiples redes intermedias con tecnologías físicas diferentes, hasta llegar al host destino.</a:t>
            </a:r>
          </a:p>
          <a:p>
            <a:pPr marL="800100" lvl="2"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38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EB912-8D11-437A-D1DE-F927A411C159}"/>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479D2C4-0DD6-47D7-C67A-4808130487F7}"/>
              </a:ext>
            </a:extLst>
          </p:cNvPr>
          <p:cNvSpPr>
            <a:spLocks noGrp="1"/>
          </p:cNvSpPr>
          <p:nvPr>
            <p:ph type="title"/>
          </p:nvPr>
        </p:nvSpPr>
        <p:spPr/>
        <p:txBody>
          <a:bodyPr>
            <a:normAutofit/>
          </a:bodyPr>
          <a:lstStyle/>
          <a:p>
            <a:r>
              <a:rPr lang="es-CL" b="0" dirty="0"/>
              <a:t>Modelo TCP/IP: </a:t>
            </a:r>
            <a:r>
              <a:rPr lang="es-ES" b="0" dirty="0"/>
              <a:t>Capa 2 “Internet”</a:t>
            </a:r>
          </a:p>
        </p:txBody>
      </p:sp>
      <p:sp>
        <p:nvSpPr>
          <p:cNvPr id="4" name="Marcador de contenido 3">
            <a:extLst>
              <a:ext uri="{FF2B5EF4-FFF2-40B4-BE49-F238E27FC236}">
                <a16:creationId xmlns:a16="http://schemas.microsoft.com/office/drawing/2014/main" id="{B1E98A88-8CE9-D49F-8C02-BF905B17A0A0}"/>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b="1" dirty="0">
                <a:latin typeface="Calibri" panose="020F0502020204030204" pitchFamily="34" charset="0"/>
                <a:ea typeface="Calibri" panose="020F0502020204030204" pitchFamily="34" charset="0"/>
                <a:cs typeface="Calibri" panose="020F0502020204030204" pitchFamily="34" charset="0"/>
              </a:rPr>
              <a:t>Funciones principales</a:t>
            </a:r>
            <a:endParaRPr lang="es-ES" dirty="0">
              <a:latin typeface="Calibri" panose="020F0502020204030204" pitchFamily="34" charset="0"/>
              <a:ea typeface="Calibri" panose="020F0502020204030204" pitchFamily="34" charset="0"/>
              <a:cs typeface="Calibri" panose="020F0502020204030204" pitchFamily="34" charset="0"/>
            </a:endParaRP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Direccionamiento lógico, a</a:t>
            </a:r>
            <a:r>
              <a:rPr lang="es-ES" dirty="0"/>
              <a:t>signa y usa direcciones</a:t>
            </a:r>
            <a:r>
              <a:rPr lang="es-ES" b="1" dirty="0"/>
              <a:t> </a:t>
            </a:r>
            <a:r>
              <a:rPr lang="es-ES" dirty="0"/>
              <a:t>IP para identificar hosts y redes.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Encapsulado y formateo, encapsula segmentos de transporte en datagramas IP, añadiendo cabeceras con dirección, TTL, protocolo.</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Enrutamiento (</a:t>
            </a:r>
            <a:r>
              <a:rPr lang="es-ES" dirty="0" err="1">
                <a:latin typeface="Calibri" panose="020F0502020204030204" pitchFamily="34" charset="0"/>
                <a:ea typeface="Calibri" panose="020F0502020204030204" pitchFamily="34" charset="0"/>
                <a:cs typeface="Calibri" panose="020F0502020204030204" pitchFamily="34" charset="0"/>
              </a:rPr>
              <a:t>routing</a:t>
            </a:r>
            <a:r>
              <a:rPr lang="es-ES" dirty="0">
                <a:latin typeface="Calibri" panose="020F0502020204030204" pitchFamily="34" charset="0"/>
                <a:ea typeface="Calibri" panose="020F0502020204030204" pitchFamily="34" charset="0"/>
                <a:cs typeface="Calibri" panose="020F0502020204030204" pitchFamily="34" charset="0"/>
              </a:rPr>
              <a:t>), decide la ruta que seguirá cada paquete, salto a salto, usando tablas de enrutamiento en </a:t>
            </a:r>
            <a:r>
              <a:rPr lang="es-ES" dirty="0" err="1">
                <a:latin typeface="Calibri" panose="020F0502020204030204" pitchFamily="34" charset="0"/>
                <a:ea typeface="Calibri" panose="020F0502020204030204" pitchFamily="34" charset="0"/>
                <a:cs typeface="Calibri" panose="020F0502020204030204" pitchFamily="34" charset="0"/>
              </a:rPr>
              <a:t>routers</a:t>
            </a:r>
            <a:r>
              <a:rPr lang="es-ES" dirty="0">
                <a:latin typeface="Calibri" panose="020F0502020204030204" pitchFamily="34" charset="0"/>
                <a:ea typeface="Calibri" panose="020F0502020204030204" pitchFamily="34" charset="0"/>
                <a:cs typeface="Calibri" panose="020F0502020204030204" pitchFamily="34" charset="0"/>
              </a:rPr>
              <a:t> y hosts.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Fragmentación y reensamblado, si un paquete es más grande que la MTU (</a:t>
            </a:r>
            <a:r>
              <a:rPr lang="es-CL" dirty="0">
                <a:latin typeface="Calibri" panose="020F0502020204030204" pitchFamily="34" charset="0"/>
                <a:ea typeface="Calibri" panose="020F0502020204030204" pitchFamily="34" charset="0"/>
                <a:cs typeface="Calibri" panose="020F0502020204030204" pitchFamily="34" charset="0"/>
              </a:rPr>
              <a:t>tamaño máximo de paquete</a:t>
            </a:r>
            <a:r>
              <a:rPr lang="es-ES" dirty="0">
                <a:latin typeface="Calibri" panose="020F0502020204030204" pitchFamily="34" charset="0"/>
                <a:ea typeface="Calibri" panose="020F0502020204030204" pitchFamily="34" charset="0"/>
                <a:cs typeface="Calibri" panose="020F0502020204030204" pitchFamily="34" charset="0"/>
              </a:rPr>
              <a:t>) de un enlace intermedio, puede fragmentarlo en trozos más pequeños, cada uno con su propia cabecera IP, el host de destino reensambla los fragmentos para reconstruir el paquete original.</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Gestión de errores y mensajes de control (vía ICMP), informa de problemas como “destino inalcanzable”, “TTL excedido”, etc., para ayudar a diagnosticar fallos de red.</a:t>
            </a:r>
          </a:p>
          <a:p>
            <a:pPr marL="342900" lvl="1"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7365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809F-6D25-8F27-DFD4-D5491BA95CF9}"/>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C7B8CBC1-C02C-C592-9B23-D069C116693C}"/>
              </a:ext>
            </a:extLst>
          </p:cNvPr>
          <p:cNvSpPr>
            <a:spLocks noGrp="1"/>
          </p:cNvSpPr>
          <p:nvPr>
            <p:ph type="title"/>
          </p:nvPr>
        </p:nvSpPr>
        <p:spPr/>
        <p:txBody>
          <a:bodyPr>
            <a:normAutofit/>
          </a:bodyPr>
          <a:lstStyle/>
          <a:p>
            <a:r>
              <a:rPr lang="es-CL" b="0" dirty="0"/>
              <a:t>Modelo TCP/IP: </a:t>
            </a:r>
            <a:r>
              <a:rPr lang="es-ES" b="0" dirty="0"/>
              <a:t>Capa 2 “Internet”</a:t>
            </a:r>
          </a:p>
        </p:txBody>
      </p:sp>
      <p:sp>
        <p:nvSpPr>
          <p:cNvPr id="4" name="Marcador de contenido 3">
            <a:extLst>
              <a:ext uri="{FF2B5EF4-FFF2-40B4-BE49-F238E27FC236}">
                <a16:creationId xmlns:a16="http://schemas.microsoft.com/office/drawing/2014/main" id="{BB116805-6982-89E9-34AB-1D5C593BEB98}"/>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b="1" dirty="0">
                <a:latin typeface="Calibri" panose="020F0502020204030204" pitchFamily="34" charset="0"/>
                <a:ea typeface="Calibri" panose="020F0502020204030204" pitchFamily="34" charset="0"/>
                <a:cs typeface="Calibri" panose="020F0502020204030204" pitchFamily="34" charset="0"/>
              </a:rPr>
              <a:t>Ventajas que aporta esta capa</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Escalabilidad, permite interconectar miles de redes y millones de dispositivos usando un esquema común de direccionamiento (IPv4/IPv6) y </a:t>
            </a:r>
            <a:r>
              <a:rPr lang="es-ES" dirty="0" err="1">
                <a:latin typeface="Calibri" panose="020F0502020204030204" pitchFamily="34" charset="0"/>
                <a:ea typeface="Calibri" panose="020F0502020204030204" pitchFamily="34" charset="0"/>
                <a:cs typeface="Calibri" panose="020F0502020204030204" pitchFamily="34" charset="0"/>
              </a:rPr>
              <a:t>routing</a:t>
            </a:r>
            <a:r>
              <a:rPr lang="es-ES" dirty="0">
                <a:latin typeface="Calibri" panose="020F0502020204030204" pitchFamily="34" charset="0"/>
                <a:ea typeface="Calibri" panose="020F0502020204030204" pitchFamily="34" charset="0"/>
                <a:cs typeface="Calibri" panose="020F0502020204030204" pitchFamily="34" charset="0"/>
              </a:rPr>
              <a:t>.</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Independencia del medio, IP funciona sobre muchas tecnologías de acceso (Ethernet, </a:t>
            </a:r>
            <a:r>
              <a:rPr lang="es-ES" dirty="0" err="1">
                <a:latin typeface="Calibri" panose="020F0502020204030204" pitchFamily="34" charset="0"/>
                <a:ea typeface="Calibri" panose="020F0502020204030204" pitchFamily="34" charset="0"/>
                <a:cs typeface="Calibri" panose="020F0502020204030204" pitchFamily="34" charset="0"/>
              </a:rPr>
              <a:t>Wi</a:t>
            </a:r>
            <a:r>
              <a:rPr lang="es-ES" dirty="0">
                <a:latin typeface="Calibri" panose="020F0502020204030204" pitchFamily="34" charset="0"/>
                <a:ea typeface="Calibri" panose="020F0502020204030204" pitchFamily="34" charset="0"/>
                <a:cs typeface="Calibri" panose="020F0502020204030204" pitchFamily="34" charset="0"/>
              </a:rPr>
              <a:t>‑Fi, enlaces WAN, etc.), sin requerir cambios en las capas superiores.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Flexibilidad de enrutamiento, se pueden redefinir rutas, añadir </a:t>
            </a:r>
            <a:r>
              <a:rPr lang="es-ES" dirty="0" err="1">
                <a:latin typeface="Calibri" panose="020F0502020204030204" pitchFamily="34" charset="0"/>
                <a:ea typeface="Calibri" panose="020F0502020204030204" pitchFamily="34" charset="0"/>
                <a:cs typeface="Calibri" panose="020F0502020204030204" pitchFamily="34" charset="0"/>
              </a:rPr>
              <a:t>routers</a:t>
            </a:r>
            <a:r>
              <a:rPr lang="es-ES" dirty="0">
                <a:latin typeface="Calibri" panose="020F0502020204030204" pitchFamily="34" charset="0"/>
                <a:ea typeface="Calibri" panose="020F0502020204030204" pitchFamily="34" charset="0"/>
                <a:cs typeface="Calibri" panose="020F0502020204030204" pitchFamily="34" charset="0"/>
              </a:rPr>
              <a:t> y cambiar topologías sin modificar aplicaciones ni protocolos de transporte.</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Soporte para </a:t>
            </a:r>
            <a:r>
              <a:rPr lang="es-ES" dirty="0" err="1">
                <a:latin typeface="Calibri" panose="020F0502020204030204" pitchFamily="34" charset="0"/>
                <a:ea typeface="Calibri" panose="020F0502020204030204" pitchFamily="34" charset="0"/>
                <a:cs typeface="Calibri" panose="020F0502020204030204" pitchFamily="34" charset="0"/>
              </a:rPr>
              <a:t>multicast</a:t>
            </a:r>
            <a:r>
              <a:rPr lang="es-ES" dirty="0">
                <a:latin typeface="Calibri" panose="020F0502020204030204" pitchFamily="34" charset="0"/>
                <a:ea typeface="Calibri" panose="020F0502020204030204" pitchFamily="34" charset="0"/>
                <a:cs typeface="Calibri" panose="020F0502020204030204" pitchFamily="34" charset="0"/>
              </a:rPr>
              <a:t> y servicios especiales, mediante protocolos auxiliares (IGMP, ICMPv6/MLD) permite envío a grupos, autoconfiguración y descubrimiento de vecinos.</a:t>
            </a:r>
          </a:p>
          <a:p>
            <a:pPr marL="342900" lvl="1"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31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F0B0-A744-488B-E924-49B270BF5F3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8918C72-31DE-44AA-E904-681F1F97D38C}"/>
              </a:ext>
            </a:extLst>
          </p:cNvPr>
          <p:cNvSpPr>
            <a:spLocks noGrp="1"/>
          </p:cNvSpPr>
          <p:nvPr>
            <p:ph type="title"/>
          </p:nvPr>
        </p:nvSpPr>
        <p:spPr/>
        <p:txBody>
          <a:bodyPr>
            <a:normAutofit/>
          </a:bodyPr>
          <a:lstStyle/>
          <a:p>
            <a:r>
              <a:rPr lang="es-CL" b="0" dirty="0"/>
              <a:t>Modelo TCP/IP: </a:t>
            </a:r>
            <a:r>
              <a:rPr lang="es-ES" b="0" dirty="0"/>
              <a:t>Capa 2 “Internet”</a:t>
            </a:r>
          </a:p>
        </p:txBody>
      </p:sp>
      <p:sp>
        <p:nvSpPr>
          <p:cNvPr id="4" name="Marcador de contenido 3">
            <a:extLst>
              <a:ext uri="{FF2B5EF4-FFF2-40B4-BE49-F238E27FC236}">
                <a16:creationId xmlns:a16="http://schemas.microsoft.com/office/drawing/2014/main" id="{E2805E13-F6CF-43DC-5BDD-2996E6E02B49}"/>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sz="2200" b="1" dirty="0">
                <a:latin typeface="Calibri" panose="020F0502020204030204" pitchFamily="34" charset="0"/>
                <a:ea typeface="Calibri" panose="020F0502020204030204" pitchFamily="34" charset="0"/>
                <a:cs typeface="Calibri" panose="020F0502020204030204" pitchFamily="34" charset="0"/>
              </a:rPr>
              <a:t>Protocolos típicos en esta capa</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IPv4 (Internet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version</a:t>
            </a:r>
            <a:r>
              <a:rPr lang="es-ES" sz="2200" dirty="0">
                <a:latin typeface="Calibri" panose="020F0502020204030204" pitchFamily="34" charset="0"/>
                <a:ea typeface="Calibri" panose="020F0502020204030204" pitchFamily="34" charset="0"/>
                <a:cs typeface="Calibri" panose="020F0502020204030204" pitchFamily="34" charset="0"/>
              </a:rPr>
              <a:t> 4), protocolo IP clásico de 32 bits, todavía el más extendido.</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IPv6 (Internet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version</a:t>
            </a:r>
            <a:r>
              <a:rPr lang="es-ES" sz="2200" dirty="0">
                <a:latin typeface="Calibri" panose="020F0502020204030204" pitchFamily="34" charset="0"/>
                <a:ea typeface="Calibri" panose="020F0502020204030204" pitchFamily="34" charset="0"/>
                <a:cs typeface="Calibri" panose="020F0502020204030204" pitchFamily="34" charset="0"/>
              </a:rPr>
              <a:t> 6), sucesor de IPv4 con direcciones de 128 bits, mejor soporte para autoconfiguración y </a:t>
            </a:r>
            <a:r>
              <a:rPr lang="es-ES" sz="2200" dirty="0" err="1">
                <a:latin typeface="Calibri" panose="020F0502020204030204" pitchFamily="34" charset="0"/>
                <a:ea typeface="Calibri" panose="020F0502020204030204" pitchFamily="34" charset="0"/>
                <a:cs typeface="Calibri" panose="020F0502020204030204" pitchFamily="34" charset="0"/>
              </a:rPr>
              <a:t>multicast</a:t>
            </a:r>
            <a:r>
              <a:rPr lang="es-ES" sz="2200" dirty="0">
                <a:latin typeface="Calibri" panose="020F0502020204030204" pitchFamily="34" charset="0"/>
                <a:ea typeface="Calibri" panose="020F0502020204030204" pitchFamily="34" charset="0"/>
                <a:cs typeface="Calibri" panose="020F0502020204030204" pitchFamily="34" charset="0"/>
              </a:rPr>
              <a:t>.</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ICMP / ICMPv6 (Internet Control </a:t>
            </a:r>
            <a:r>
              <a:rPr lang="es-ES" sz="2200" dirty="0" err="1">
                <a:latin typeface="Calibri" panose="020F0502020204030204" pitchFamily="34" charset="0"/>
                <a:ea typeface="Calibri" panose="020F0502020204030204" pitchFamily="34" charset="0"/>
                <a:cs typeface="Calibri" panose="020F0502020204030204" pitchFamily="34" charset="0"/>
              </a:rPr>
              <a:t>Message</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envía mensajes de error y diagnóstico (por ejemplo, los usados por ping y </a:t>
            </a:r>
            <a:r>
              <a:rPr lang="es-ES" sz="2200" dirty="0" err="1">
                <a:latin typeface="Calibri" panose="020F0502020204030204" pitchFamily="34" charset="0"/>
                <a:ea typeface="Calibri" panose="020F0502020204030204" pitchFamily="34" charset="0"/>
                <a:cs typeface="Calibri" panose="020F0502020204030204" pitchFamily="34" charset="0"/>
              </a:rPr>
              <a:t>traceroute</a:t>
            </a:r>
            <a:r>
              <a:rPr lang="es-ES" sz="2200" dirty="0">
                <a:latin typeface="Calibri" panose="020F0502020204030204" pitchFamily="34" charset="0"/>
                <a:ea typeface="Calibri" panose="020F0502020204030204" pitchFamily="34" charset="0"/>
                <a:cs typeface="Calibri" panose="020F0502020204030204" pitchFamily="34" charset="0"/>
              </a:rPr>
              <a:t>).</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ARP (</a:t>
            </a:r>
            <a:r>
              <a:rPr lang="es-ES" sz="2200" dirty="0" err="1">
                <a:latin typeface="Calibri" panose="020F0502020204030204" pitchFamily="34" charset="0"/>
                <a:ea typeface="Calibri" panose="020F0502020204030204" pitchFamily="34" charset="0"/>
                <a:cs typeface="Calibri" panose="020F0502020204030204" pitchFamily="34" charset="0"/>
              </a:rPr>
              <a:t>Address</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Resolution</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 en IPv4, Traduce direcciones IP locales a direcciones MAC para poder enviar los paquetes sobre la red física (Ethernet, </a:t>
            </a:r>
            <a:r>
              <a:rPr lang="es-ES" sz="2200" dirty="0" err="1">
                <a:latin typeface="Calibri" panose="020F0502020204030204" pitchFamily="34" charset="0"/>
                <a:ea typeface="Calibri" panose="020F0502020204030204" pitchFamily="34" charset="0"/>
                <a:cs typeface="Calibri" panose="020F0502020204030204" pitchFamily="34" charset="0"/>
              </a:rPr>
              <a:t>Wi</a:t>
            </a:r>
            <a:r>
              <a:rPr lang="es-ES" sz="2200" dirty="0">
                <a:latin typeface="Calibri" panose="020F0502020204030204" pitchFamily="34" charset="0"/>
                <a:ea typeface="Calibri" panose="020F0502020204030204" pitchFamily="34" charset="0"/>
                <a:cs typeface="Calibri" panose="020F0502020204030204" pitchFamily="34" charset="0"/>
              </a:rPr>
              <a:t>‑Fi, etc.).</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IGMP (Internet </a:t>
            </a:r>
            <a:r>
              <a:rPr lang="es-ES" sz="2200" dirty="0" err="1">
                <a:latin typeface="Calibri" panose="020F0502020204030204" pitchFamily="34" charset="0"/>
                <a:ea typeface="Calibri" panose="020F0502020204030204" pitchFamily="34" charset="0"/>
                <a:cs typeface="Calibri" panose="020F0502020204030204" pitchFamily="34" charset="0"/>
              </a:rPr>
              <a:t>Group</a:t>
            </a:r>
            <a:r>
              <a:rPr lang="es-ES" sz="2200" dirty="0">
                <a:latin typeface="Calibri" panose="020F0502020204030204" pitchFamily="34" charset="0"/>
                <a:ea typeface="Calibri" panose="020F0502020204030204" pitchFamily="34" charset="0"/>
                <a:cs typeface="Calibri" panose="020F0502020204030204" pitchFamily="34" charset="0"/>
              </a:rPr>
              <a:t> Management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 en IPv4, Gestiona la pertenencia a grupos </a:t>
            </a:r>
            <a:r>
              <a:rPr lang="es-ES" sz="2200" dirty="0" err="1">
                <a:latin typeface="Calibri" panose="020F0502020204030204" pitchFamily="34" charset="0"/>
                <a:ea typeface="Calibri" panose="020F0502020204030204" pitchFamily="34" charset="0"/>
                <a:cs typeface="Calibri" panose="020F0502020204030204" pitchFamily="34" charset="0"/>
              </a:rPr>
              <a:t>multicast</a:t>
            </a:r>
            <a:r>
              <a:rPr lang="es-ES" sz="2200" dirty="0">
                <a:latin typeface="Calibri" panose="020F0502020204030204" pitchFamily="34" charset="0"/>
                <a:ea typeface="Calibri" panose="020F0502020204030204" pitchFamily="34" charset="0"/>
                <a:cs typeface="Calibri" panose="020F0502020204030204" pitchFamily="34" charset="0"/>
              </a:rPr>
              <a:t>, informando a los </a:t>
            </a:r>
            <a:r>
              <a:rPr lang="es-ES" sz="2200" dirty="0" err="1">
                <a:latin typeface="Calibri" panose="020F0502020204030204" pitchFamily="34" charset="0"/>
                <a:ea typeface="Calibri" panose="020F0502020204030204" pitchFamily="34" charset="0"/>
                <a:cs typeface="Calibri" panose="020F0502020204030204" pitchFamily="34" charset="0"/>
              </a:rPr>
              <a:t>routers</a:t>
            </a:r>
            <a:r>
              <a:rPr lang="es-ES" sz="2200" dirty="0">
                <a:latin typeface="Calibri" panose="020F0502020204030204" pitchFamily="34" charset="0"/>
                <a:ea typeface="Calibri" panose="020F0502020204030204" pitchFamily="34" charset="0"/>
                <a:cs typeface="Calibri" panose="020F0502020204030204" pitchFamily="34" charset="0"/>
              </a:rPr>
              <a:t> de qué hosts quieren recibir tráfico para cada grupo.</a:t>
            </a:r>
          </a:p>
          <a:p>
            <a:pPr marL="342900" lvl="1"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a:p>
            <a:pPr marL="0" lvl="1" indent="0" algn="ctr">
              <a:spcBef>
                <a:spcPts val="1000"/>
              </a:spcBef>
              <a:buNone/>
            </a:pPr>
            <a:r>
              <a:rPr lang="es-ES" dirty="0"/>
              <a:t>En conjunto, la capa de Internet es la que convierte una colección de redes locales heterogéneas en una </a:t>
            </a:r>
            <a:r>
              <a:rPr lang="es-ES" b="1" dirty="0"/>
              <a:t>red de redes unificada</a:t>
            </a:r>
            <a:r>
              <a:rPr lang="es-ES" dirty="0"/>
              <a:t> “Internet”</a:t>
            </a:r>
          </a:p>
          <a:p>
            <a:pPr marL="0" lvl="1" indent="0" algn="ctr">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526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C456-C365-DBDD-1FA2-C73F08CED0B9}"/>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43C70236-67D5-22AD-31ED-B1BC9C730C60}"/>
              </a:ext>
            </a:extLst>
          </p:cNvPr>
          <p:cNvSpPr>
            <a:spLocks noGrp="1"/>
          </p:cNvSpPr>
          <p:nvPr>
            <p:ph type="title"/>
          </p:nvPr>
        </p:nvSpPr>
        <p:spPr/>
        <p:txBody>
          <a:bodyPr>
            <a:normAutofit/>
          </a:bodyPr>
          <a:lstStyle/>
          <a:p>
            <a:r>
              <a:rPr lang="es-CL" b="0" dirty="0"/>
              <a:t>Modelo TCP/IP: </a:t>
            </a:r>
            <a:r>
              <a:rPr lang="es-ES" b="0" dirty="0"/>
              <a:t>Capa 3 “Transporte”</a:t>
            </a:r>
          </a:p>
        </p:txBody>
      </p:sp>
      <p:sp>
        <p:nvSpPr>
          <p:cNvPr id="4" name="Marcador de contenido 3">
            <a:extLst>
              <a:ext uri="{FF2B5EF4-FFF2-40B4-BE49-F238E27FC236}">
                <a16:creationId xmlns:a16="http://schemas.microsoft.com/office/drawing/2014/main" id="{D33609C4-94FC-3D6C-C361-C37FBC8AEBDB}"/>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dirty="0"/>
              <a:t>Gestiona la comunicación de extremo a extremo entre aplicaciones, encima de IP. Conceptualmente es equivalente a la capa 4 del modelo OSI.</a:t>
            </a:r>
            <a:endParaRPr lang="es-ES" dirty="0">
              <a:latin typeface="Calibri" panose="020F0502020204030204" pitchFamily="34" charset="0"/>
              <a:ea typeface="Calibri" panose="020F0502020204030204" pitchFamily="34" charset="0"/>
              <a:cs typeface="Calibri" panose="020F0502020204030204" pitchFamily="34" charset="0"/>
            </a:endParaRPr>
          </a:p>
          <a:p>
            <a:pPr marL="0" lvl="1" indent="0" algn="just">
              <a:spcBef>
                <a:spcPts val="1000"/>
              </a:spcBef>
              <a:buNone/>
            </a:pPr>
            <a:r>
              <a:rPr lang="es-ES" b="1" dirty="0">
                <a:latin typeface="Calibri" panose="020F0502020204030204" pitchFamily="34" charset="0"/>
                <a:ea typeface="Calibri" panose="020F0502020204030204" pitchFamily="34" charset="0"/>
                <a:cs typeface="Calibri" panose="020F0502020204030204" pitchFamily="34" charset="0"/>
              </a:rPr>
              <a:t>Qué hace esta capa</a:t>
            </a:r>
            <a:endParaRPr lang="es-ES" dirty="0">
              <a:latin typeface="Calibri" panose="020F0502020204030204" pitchFamily="34" charset="0"/>
              <a:ea typeface="Calibri" panose="020F0502020204030204" pitchFamily="34" charset="0"/>
              <a:cs typeface="Calibri" panose="020F0502020204030204" pitchFamily="34" charset="0"/>
            </a:endParaRP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Proporciona una conexión lógica entre procesos en el host origen y procesos en el host destino, independientemente de las redes intermedias.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Toma los datos de la aplicación, los segmenta en unidades manejables, los numera y los pasa a la capa de Internet; en el receptor, los reensambla en el orden correcto.</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Usa puertos para identificar qué aplicación debe recibir cada flujo de datos, permitiendo que muchas aplicaciones compartan la misma IP.</a:t>
            </a:r>
          </a:p>
          <a:p>
            <a:pPr marL="800100" lvl="2"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07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72A1-39D9-539C-F79E-E04CE1F1CEB1}"/>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C0D53E4-A5A1-B7A8-AAF6-C6A944C80D4F}"/>
              </a:ext>
            </a:extLst>
          </p:cNvPr>
          <p:cNvSpPr>
            <a:spLocks noGrp="1"/>
          </p:cNvSpPr>
          <p:nvPr>
            <p:ph type="title"/>
          </p:nvPr>
        </p:nvSpPr>
        <p:spPr/>
        <p:txBody>
          <a:bodyPr>
            <a:normAutofit/>
          </a:bodyPr>
          <a:lstStyle/>
          <a:p>
            <a:r>
              <a:rPr lang="es-CL" dirty="0"/>
              <a:t>Introducción </a:t>
            </a:r>
          </a:p>
        </p:txBody>
      </p:sp>
      <p:sp>
        <p:nvSpPr>
          <p:cNvPr id="4" name="Marcador de contenido 3">
            <a:extLst>
              <a:ext uri="{FF2B5EF4-FFF2-40B4-BE49-F238E27FC236}">
                <a16:creationId xmlns:a16="http://schemas.microsoft.com/office/drawing/2014/main" id="{454ACCBC-142A-2871-3D69-5E7F2A3E241A}"/>
              </a:ext>
            </a:extLst>
          </p:cNvPr>
          <p:cNvSpPr>
            <a:spLocks noGrp="1"/>
          </p:cNvSpPr>
          <p:nvPr>
            <p:ph idx="1"/>
          </p:nvPr>
        </p:nvSpPr>
        <p:spPr>
          <a:xfrm>
            <a:off x="435426" y="1077433"/>
            <a:ext cx="11350172" cy="4604657"/>
          </a:xfrm>
        </p:spPr>
        <p:txBody>
          <a:bodyPr>
            <a:normAutofit fontScale="92500" lnSpcReduction="10000"/>
          </a:bodyPr>
          <a:lstStyle/>
          <a:p>
            <a:pPr marL="0" indent="0" algn="just">
              <a:buNone/>
            </a:pPr>
            <a:r>
              <a:rPr lang="es-ES" dirty="0">
                <a:latin typeface="Calibri" panose="020F0502020204030204" pitchFamily="34" charset="0"/>
                <a:ea typeface="Calibri" panose="020F0502020204030204" pitchFamily="34" charset="0"/>
                <a:cs typeface="Calibri" panose="020F0502020204030204" pitchFamily="34" charset="0"/>
              </a:rPr>
              <a:t>Al diseñar y entender redes de computadores se necesita un lenguaje común que permita describir qué hace cada parte de la comunicación, desde el cable o el </a:t>
            </a:r>
            <a:r>
              <a:rPr lang="es-ES" dirty="0" err="1">
                <a:latin typeface="Calibri" panose="020F0502020204030204" pitchFamily="34" charset="0"/>
                <a:ea typeface="Calibri" panose="020F0502020204030204" pitchFamily="34" charset="0"/>
                <a:cs typeface="Calibri" panose="020F0502020204030204" pitchFamily="34" charset="0"/>
              </a:rPr>
              <a:t>Wi</a:t>
            </a:r>
            <a:r>
              <a:rPr lang="es-ES" dirty="0">
                <a:latin typeface="Calibri" panose="020F0502020204030204" pitchFamily="34" charset="0"/>
                <a:ea typeface="Calibri" panose="020F0502020204030204" pitchFamily="34" charset="0"/>
                <a:cs typeface="Calibri" panose="020F0502020204030204" pitchFamily="34" charset="0"/>
              </a:rPr>
              <a:t>‑Fi hasta la aplicación web o el correo electrónico. Los modelos de referencia OSI y TCP/IP cumplen esta función </a:t>
            </a:r>
            <a:r>
              <a:rPr lang="es-ES" b="1" dirty="0">
                <a:latin typeface="Calibri" panose="020F0502020204030204" pitchFamily="34" charset="0"/>
                <a:ea typeface="Calibri" panose="020F0502020204030204" pitchFamily="34" charset="0"/>
                <a:cs typeface="Calibri" panose="020F0502020204030204" pitchFamily="34" charset="0"/>
              </a:rPr>
              <a:t>“organizan la red en capas lógicas y asocian a cada capa un conjunto de protocolos que cooperan para lograr la comunicación extremo a extremo.”</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dirty="0">
                <a:latin typeface="Calibri" panose="020F0502020204030204" pitchFamily="34" charset="0"/>
                <a:ea typeface="Calibri" panose="020F0502020204030204" pitchFamily="34" charset="0"/>
                <a:cs typeface="Calibri" panose="020F0502020204030204" pitchFamily="34" charset="0"/>
              </a:rPr>
              <a:t>Estos modelos no son software en sí mismos, sino esquemas conceptuales que permiten estandarizar funciones, favorecer la interoperabilidad entre fabricantes y facilitar el diagnóstico, el diseño de redes. Sobre estos modelos se construyen protocolos concretos como Ethernet, IP, TCP, UDP, HTTP, DNS, SMTP, que son los que realmente implementan los servicios que se usan diariamente en Internet</a:t>
            </a:r>
          </a:p>
        </p:txBody>
      </p:sp>
    </p:spTree>
    <p:extLst>
      <p:ext uri="{BB962C8B-B14F-4D97-AF65-F5344CB8AC3E}">
        <p14:creationId xmlns:p14="http://schemas.microsoft.com/office/powerpoint/2010/main" val="292440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4F444-1256-5872-0550-25AC89E6884E}"/>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8714754B-4E74-51F4-4C02-224D23905052}"/>
              </a:ext>
            </a:extLst>
          </p:cNvPr>
          <p:cNvSpPr>
            <a:spLocks noGrp="1"/>
          </p:cNvSpPr>
          <p:nvPr>
            <p:ph type="title"/>
          </p:nvPr>
        </p:nvSpPr>
        <p:spPr/>
        <p:txBody>
          <a:bodyPr>
            <a:normAutofit/>
          </a:bodyPr>
          <a:lstStyle/>
          <a:p>
            <a:r>
              <a:rPr lang="es-CL" b="0" dirty="0"/>
              <a:t>Modelo TCP/IP: </a:t>
            </a:r>
            <a:r>
              <a:rPr lang="es-ES" b="0" dirty="0"/>
              <a:t>Capa 3 “Transporte”</a:t>
            </a:r>
          </a:p>
        </p:txBody>
      </p:sp>
      <p:sp>
        <p:nvSpPr>
          <p:cNvPr id="4" name="Marcador de contenido 3">
            <a:extLst>
              <a:ext uri="{FF2B5EF4-FFF2-40B4-BE49-F238E27FC236}">
                <a16:creationId xmlns:a16="http://schemas.microsoft.com/office/drawing/2014/main" id="{65AB7428-1FF1-7774-08CE-95A0168269F9}"/>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sz="2200" b="1" dirty="0">
                <a:latin typeface="Calibri" panose="020F0502020204030204" pitchFamily="34" charset="0"/>
                <a:ea typeface="Calibri" panose="020F0502020204030204" pitchFamily="34" charset="0"/>
                <a:cs typeface="Calibri" panose="020F0502020204030204" pitchFamily="34" charset="0"/>
              </a:rPr>
              <a:t>Funciones principales</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Multiplexación/demultiplexación por puertos, varios flujos de distintas aplicaciones viajan simultáneamente sobre la misma dirección IP; la capa de transporte los distingue por el par (IP, puerto).</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Control de flujo extremo a extremo, evita que el emisor sature los búferes del receptor, ajustando cuánto puede enviar sin confirmación (ventanas deslizantes, etc.).</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Control de errores y fiabilidad, detección de pérdidas/errores, retransmisión, confirmaciones (</a:t>
            </a:r>
            <a:r>
              <a:rPr lang="es-ES" sz="2200" dirty="0" err="1">
                <a:latin typeface="Calibri" panose="020F0502020204030204" pitchFamily="34" charset="0"/>
                <a:ea typeface="Calibri" panose="020F0502020204030204" pitchFamily="34" charset="0"/>
                <a:cs typeface="Calibri" panose="020F0502020204030204" pitchFamily="34" charset="0"/>
              </a:rPr>
              <a:t>ACKs</a:t>
            </a:r>
            <a:r>
              <a:rPr lang="es-ES" sz="2200" dirty="0">
                <a:latin typeface="Calibri" panose="020F0502020204030204" pitchFamily="34" charset="0"/>
                <a:ea typeface="Calibri" panose="020F0502020204030204" pitchFamily="34" charset="0"/>
                <a:cs typeface="Calibri" panose="020F0502020204030204" pitchFamily="34" charset="0"/>
              </a:rPr>
              <a:t>), numeración de segmentos y reordenación en destino, según el protocolo.</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Control de congestión (en TCP y SCTP), ajusta dinámicamente la velocidad de envío según el estado de congestión de la red, para no colapsarla y aprovechar mejor el ancho de banda.</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Abstracción de sockets, para las aplicaciones, la comunicación se expone como un socket, un “extremo” de comunicación identificado por </a:t>
            </a:r>
            <a:r>
              <a:rPr lang="es-ES" sz="2200" dirty="0" err="1">
                <a:latin typeface="Calibri" panose="020F0502020204030204" pitchFamily="34" charset="0"/>
                <a:ea typeface="Calibri" panose="020F0502020204030204" pitchFamily="34" charset="0"/>
                <a:cs typeface="Calibri" panose="020F0502020204030204" pitchFamily="34" charset="0"/>
              </a:rPr>
              <a:t>IP+puerto</a:t>
            </a:r>
            <a:r>
              <a:rPr lang="es-ES" sz="2200" dirty="0">
                <a:latin typeface="Calibri" panose="020F0502020204030204" pitchFamily="34" charset="0"/>
                <a:ea typeface="Calibri" panose="020F0502020204030204" pitchFamily="34" charset="0"/>
                <a:cs typeface="Calibri" panose="020F0502020204030204" pitchFamily="34" charset="0"/>
              </a:rPr>
              <a:t> que permite enviar y recibir datos como si fuera un archivo.</a:t>
            </a:r>
          </a:p>
          <a:p>
            <a:pPr marL="457200" lvl="2" indent="0" algn="just">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4805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9D9E6-F868-A9E6-949A-2E746B0F0F7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E06D49A-7EB7-C6E2-57E2-45B6CA812A39}"/>
              </a:ext>
            </a:extLst>
          </p:cNvPr>
          <p:cNvSpPr>
            <a:spLocks noGrp="1"/>
          </p:cNvSpPr>
          <p:nvPr>
            <p:ph type="title"/>
          </p:nvPr>
        </p:nvSpPr>
        <p:spPr/>
        <p:txBody>
          <a:bodyPr>
            <a:normAutofit/>
          </a:bodyPr>
          <a:lstStyle/>
          <a:p>
            <a:r>
              <a:rPr lang="es-CL" b="0" dirty="0"/>
              <a:t>Modelo TCP/IP: </a:t>
            </a:r>
            <a:r>
              <a:rPr lang="es-ES" b="0" dirty="0"/>
              <a:t>Capa 3 “Transporte”</a:t>
            </a:r>
          </a:p>
        </p:txBody>
      </p:sp>
      <p:sp>
        <p:nvSpPr>
          <p:cNvPr id="4" name="Marcador de contenido 3">
            <a:extLst>
              <a:ext uri="{FF2B5EF4-FFF2-40B4-BE49-F238E27FC236}">
                <a16:creationId xmlns:a16="http://schemas.microsoft.com/office/drawing/2014/main" id="{7FD68F5D-5955-A069-5DDC-6F3C56B78D4F}"/>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sz="2200" b="1" dirty="0">
                <a:latin typeface="Calibri" panose="020F0502020204030204" pitchFamily="34" charset="0"/>
                <a:ea typeface="Calibri" panose="020F0502020204030204" pitchFamily="34" charset="0"/>
                <a:cs typeface="Calibri" panose="020F0502020204030204" pitchFamily="34" charset="0"/>
              </a:rPr>
              <a:t>Ventajas que aporta esta capa</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Independencia de la red subyacente, las aplicaciones no necesitan saber nada de </a:t>
            </a:r>
            <a:r>
              <a:rPr lang="es-ES" sz="2200" dirty="0" err="1">
                <a:latin typeface="Calibri" panose="020F0502020204030204" pitchFamily="34" charset="0"/>
                <a:ea typeface="Calibri" panose="020F0502020204030204" pitchFamily="34" charset="0"/>
                <a:cs typeface="Calibri" panose="020F0502020204030204" pitchFamily="34" charset="0"/>
              </a:rPr>
              <a:t>routers</a:t>
            </a:r>
            <a:r>
              <a:rPr lang="es-ES" sz="2200" dirty="0">
                <a:latin typeface="Calibri" panose="020F0502020204030204" pitchFamily="34" charset="0"/>
                <a:ea typeface="Calibri" panose="020F0502020204030204" pitchFamily="34" charset="0"/>
                <a:cs typeface="Calibri" panose="020F0502020204030204" pitchFamily="34" charset="0"/>
              </a:rPr>
              <a:t>, MTU, ni tipos de enlace; solo hablan con sockets.</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Fiabilidad opcional, se puede elegir entre transporte fiable (TCP, SCTP) o ligero/sin conexión (UDP) según las necesidades de la aplicación.</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Uso eficiente de recursos, el control de flujo y congestión reduce pérdidas y retransmisiones innecesarias, mejorando rendimiento global.</a:t>
            </a:r>
          </a:p>
          <a:p>
            <a:pPr marL="457200" lvl="2" indent="0" algn="just">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550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24B72-CEAE-CA15-7D26-5AA26A151732}"/>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B8BD16CB-8D25-0701-8305-93EEABFF9F7B}"/>
              </a:ext>
            </a:extLst>
          </p:cNvPr>
          <p:cNvSpPr>
            <a:spLocks noGrp="1"/>
          </p:cNvSpPr>
          <p:nvPr>
            <p:ph type="title"/>
          </p:nvPr>
        </p:nvSpPr>
        <p:spPr/>
        <p:txBody>
          <a:bodyPr>
            <a:normAutofit/>
          </a:bodyPr>
          <a:lstStyle/>
          <a:p>
            <a:r>
              <a:rPr lang="es-CL" b="0" dirty="0"/>
              <a:t>Modelo TCP/IP: </a:t>
            </a:r>
            <a:r>
              <a:rPr lang="es-ES" b="0" dirty="0"/>
              <a:t>Capa 3 “Transporte”</a:t>
            </a:r>
          </a:p>
        </p:txBody>
      </p:sp>
      <p:sp>
        <p:nvSpPr>
          <p:cNvPr id="4" name="Marcador de contenido 3">
            <a:extLst>
              <a:ext uri="{FF2B5EF4-FFF2-40B4-BE49-F238E27FC236}">
                <a16:creationId xmlns:a16="http://schemas.microsoft.com/office/drawing/2014/main" id="{649284AA-08A2-840C-588F-B4E06C12F277}"/>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sz="2200" b="1" dirty="0">
                <a:latin typeface="Calibri" panose="020F0502020204030204" pitchFamily="34" charset="0"/>
                <a:ea typeface="Calibri" panose="020F0502020204030204" pitchFamily="34" charset="0"/>
                <a:cs typeface="Calibri" panose="020F0502020204030204" pitchFamily="34" charset="0"/>
              </a:rPr>
              <a:t>Protocolos típicos de la capa de Transporte</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TCP (</a:t>
            </a:r>
            <a:r>
              <a:rPr lang="es-ES" sz="2200" dirty="0" err="1">
                <a:latin typeface="Calibri" panose="020F0502020204030204" pitchFamily="34" charset="0"/>
                <a:ea typeface="Calibri" panose="020F0502020204030204" pitchFamily="34" charset="0"/>
                <a:cs typeface="Calibri" panose="020F0502020204030204" pitchFamily="34" charset="0"/>
              </a:rPr>
              <a:t>Transmission</a:t>
            </a:r>
            <a:r>
              <a:rPr lang="es-ES" sz="2200" dirty="0">
                <a:latin typeface="Calibri" panose="020F0502020204030204" pitchFamily="34" charset="0"/>
                <a:ea typeface="Calibri" panose="020F0502020204030204" pitchFamily="34" charset="0"/>
                <a:cs typeface="Calibri" panose="020F0502020204030204" pitchFamily="34" charset="0"/>
              </a:rPr>
              <a:t> Control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orientado a conexión, fiable, garantiza entrega en orden, sin duplicados, con control de flujo y de congestión. Ideal para web, correo, SSH, etc.</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UDP (</a:t>
            </a:r>
            <a:r>
              <a:rPr lang="es-ES" sz="2200" dirty="0" err="1">
                <a:latin typeface="Calibri" panose="020F0502020204030204" pitchFamily="34" charset="0"/>
                <a:ea typeface="Calibri" panose="020F0502020204030204" pitchFamily="34" charset="0"/>
                <a:cs typeface="Calibri" panose="020F0502020204030204" pitchFamily="34" charset="0"/>
              </a:rPr>
              <a:t>User</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Datagram</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no orientado a conexión, sin garantías fuertes de entrega ni de orden, pero muy ligero y con menor latencia; usado en DNS, VoIP, </a:t>
            </a:r>
            <a:r>
              <a:rPr lang="es-ES" sz="2200" dirty="0" err="1">
                <a:latin typeface="Calibri" panose="020F0502020204030204" pitchFamily="34" charset="0"/>
                <a:ea typeface="Calibri" panose="020F0502020204030204" pitchFamily="34" charset="0"/>
                <a:cs typeface="Calibri" panose="020F0502020204030204" pitchFamily="34" charset="0"/>
              </a:rPr>
              <a:t>streaming</a:t>
            </a:r>
            <a:r>
              <a:rPr lang="es-ES" sz="2200" dirty="0">
                <a:latin typeface="Calibri" panose="020F0502020204030204" pitchFamily="34" charset="0"/>
                <a:ea typeface="Calibri" panose="020F0502020204030204" pitchFamily="34" charset="0"/>
                <a:cs typeface="Calibri" panose="020F0502020204030204" pitchFamily="34" charset="0"/>
              </a:rPr>
              <a:t>, juegos en línea.</a:t>
            </a:r>
          </a:p>
          <a:p>
            <a:pPr marL="342900" lvl="1" indent="-342900" algn="just">
              <a:spcBef>
                <a:spcPts val="1000"/>
              </a:spcBef>
              <a:buFont typeface="Wingdings" panose="05000000000000000000" pitchFamily="2" charset="2"/>
              <a:buChar char="§"/>
            </a:pPr>
            <a:r>
              <a:rPr lang="es-ES" sz="2200" dirty="0">
                <a:latin typeface="Calibri" panose="020F0502020204030204" pitchFamily="34" charset="0"/>
                <a:ea typeface="Calibri" panose="020F0502020204030204" pitchFamily="34" charset="0"/>
                <a:cs typeface="Calibri" panose="020F0502020204030204" pitchFamily="34" charset="0"/>
              </a:rPr>
              <a:t>SCTP (</a:t>
            </a:r>
            <a:r>
              <a:rPr lang="es-ES" sz="2200" dirty="0" err="1">
                <a:latin typeface="Calibri" panose="020F0502020204030204" pitchFamily="34" charset="0"/>
                <a:ea typeface="Calibri" panose="020F0502020204030204" pitchFamily="34" charset="0"/>
                <a:cs typeface="Calibri" panose="020F0502020204030204" pitchFamily="34" charset="0"/>
              </a:rPr>
              <a:t>Stream</a:t>
            </a:r>
            <a:r>
              <a:rPr lang="es-ES" sz="2200" dirty="0">
                <a:latin typeface="Calibri" panose="020F0502020204030204" pitchFamily="34" charset="0"/>
                <a:ea typeface="Calibri" panose="020F0502020204030204" pitchFamily="34" charset="0"/>
                <a:cs typeface="Calibri" panose="020F0502020204030204" pitchFamily="34" charset="0"/>
              </a:rPr>
              <a:t> Control </a:t>
            </a:r>
            <a:r>
              <a:rPr lang="es-ES" sz="2200" dirty="0" err="1">
                <a:latin typeface="Calibri" panose="020F0502020204030204" pitchFamily="34" charset="0"/>
                <a:ea typeface="Calibri" panose="020F0502020204030204" pitchFamily="34" charset="0"/>
                <a:cs typeface="Calibri" panose="020F0502020204030204" pitchFamily="34" charset="0"/>
              </a:rPr>
              <a:t>Transmission</a:t>
            </a:r>
            <a:r>
              <a:rPr lang="es-ES" sz="2200" dirty="0">
                <a:latin typeface="Calibri" panose="020F0502020204030204" pitchFamily="34" charset="0"/>
                <a:ea typeface="Calibri" panose="020F0502020204030204" pitchFamily="34" charset="0"/>
                <a:cs typeface="Calibri" panose="020F0502020204030204" pitchFamily="34" charset="0"/>
              </a:rPr>
              <a:t> </a:t>
            </a:r>
            <a:r>
              <a:rPr lang="es-ES" sz="2200" dirty="0" err="1">
                <a:latin typeface="Calibri" panose="020F0502020204030204" pitchFamily="34" charset="0"/>
                <a:ea typeface="Calibri" panose="020F0502020204030204" pitchFamily="34" charset="0"/>
                <a:cs typeface="Calibri" panose="020F0502020204030204" pitchFamily="34" charset="0"/>
              </a:rPr>
              <a:t>Protocol</a:t>
            </a:r>
            <a:r>
              <a:rPr lang="es-ES" sz="2200" dirty="0">
                <a:latin typeface="Calibri" panose="020F0502020204030204" pitchFamily="34" charset="0"/>
                <a:ea typeface="Calibri" panose="020F0502020204030204" pitchFamily="34" charset="0"/>
                <a:cs typeface="Calibri" panose="020F0502020204030204" pitchFamily="34" charset="0"/>
              </a:rPr>
              <a:t>), protocolo fiable y orientado a conexión, basado en mensajes, con soporte de </a:t>
            </a:r>
            <a:r>
              <a:rPr lang="es-ES" sz="2200" dirty="0" err="1">
                <a:latin typeface="Calibri" panose="020F0502020204030204" pitchFamily="34" charset="0"/>
                <a:ea typeface="Calibri" panose="020F0502020204030204" pitchFamily="34" charset="0"/>
                <a:cs typeface="Calibri" panose="020F0502020204030204" pitchFamily="34" charset="0"/>
              </a:rPr>
              <a:t>multihoming</a:t>
            </a:r>
            <a:r>
              <a:rPr lang="es-ES" sz="2200" dirty="0">
                <a:latin typeface="Calibri" panose="020F0502020204030204" pitchFamily="34" charset="0"/>
                <a:ea typeface="Calibri" panose="020F0502020204030204" pitchFamily="34" charset="0"/>
                <a:cs typeface="Calibri" panose="020F0502020204030204" pitchFamily="34" charset="0"/>
              </a:rPr>
              <a:t> y control de congestión; utilizado en telecomunicaciones y algunas aplicaciones de alta disponibilidad.</a:t>
            </a:r>
          </a:p>
          <a:p>
            <a:pPr marL="342900" lvl="1" indent="-342900" algn="just">
              <a:spcBef>
                <a:spcPts val="1000"/>
              </a:spcBef>
              <a:buFont typeface="Wingdings" panose="05000000000000000000" pitchFamily="2" charset="2"/>
              <a:buChar char="§"/>
            </a:pPr>
            <a:endParaRPr lang="es-ES" sz="22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s-ES" dirty="0"/>
              <a:t>La capa de transporte es la que hace posible que las aplicaciones se comuniquen entre sí </a:t>
            </a:r>
            <a:r>
              <a:rPr lang="es-ES" b="1" dirty="0"/>
              <a:t>de extremo a extremo</a:t>
            </a:r>
            <a:r>
              <a:rPr lang="es-ES" dirty="0"/>
              <a:t>, escogiendo el equilibrio adecuado entre fiabilidad, control y rendimiento.</a:t>
            </a:r>
          </a:p>
          <a:p>
            <a:pPr marL="0" indent="0">
              <a:buNone/>
            </a:pPr>
            <a:br>
              <a:rPr lang="es-ES" dirty="0"/>
            </a:br>
            <a:endParaRPr lang="es-ES" sz="2200" dirty="0">
              <a:latin typeface="Calibri" panose="020F0502020204030204" pitchFamily="34" charset="0"/>
              <a:ea typeface="Calibri" panose="020F0502020204030204" pitchFamily="34" charset="0"/>
              <a:cs typeface="Calibri" panose="020F0502020204030204" pitchFamily="34" charset="0"/>
            </a:endParaRPr>
          </a:p>
          <a:p>
            <a:pPr marL="457200" lvl="2" indent="0" algn="just">
              <a:spcBef>
                <a:spcPts val="1000"/>
              </a:spcBef>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353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3206-0F15-E518-A56F-0EA3553DEE4C}"/>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7382DB1-AC7E-11CC-4F77-9EC1174406E8}"/>
              </a:ext>
            </a:extLst>
          </p:cNvPr>
          <p:cNvSpPr>
            <a:spLocks noGrp="1"/>
          </p:cNvSpPr>
          <p:nvPr>
            <p:ph type="title"/>
          </p:nvPr>
        </p:nvSpPr>
        <p:spPr/>
        <p:txBody>
          <a:bodyPr>
            <a:normAutofit/>
          </a:bodyPr>
          <a:lstStyle/>
          <a:p>
            <a:r>
              <a:rPr lang="es-CL" b="0" dirty="0"/>
              <a:t>Modelo TCP/IP: </a:t>
            </a:r>
            <a:r>
              <a:rPr lang="es-ES" b="0" dirty="0"/>
              <a:t>Capa 4 “Aplicación”</a:t>
            </a:r>
          </a:p>
        </p:txBody>
      </p:sp>
      <p:sp>
        <p:nvSpPr>
          <p:cNvPr id="4" name="Marcador de contenido 3">
            <a:extLst>
              <a:ext uri="{FF2B5EF4-FFF2-40B4-BE49-F238E27FC236}">
                <a16:creationId xmlns:a16="http://schemas.microsoft.com/office/drawing/2014/main" id="{1DCA4A70-5975-F32E-50AC-F2D70CD6B3DE}"/>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dirty="0"/>
              <a:t>Es la capa superior y reúne todo lo que, en OSI, serían las capas de sesión, presentación y aplicación. Es la que habla directamente con los programas de usuario (navegador, cliente de correo, etc.)</a:t>
            </a:r>
          </a:p>
          <a:p>
            <a:pPr marL="0" lvl="1" indent="0" algn="just">
              <a:spcBef>
                <a:spcPts val="1000"/>
              </a:spcBef>
              <a:buNone/>
            </a:pPr>
            <a:r>
              <a:rPr lang="es-ES" b="1" dirty="0">
                <a:latin typeface="Calibri" panose="020F0502020204030204" pitchFamily="34" charset="0"/>
                <a:ea typeface="Calibri" panose="020F0502020204030204" pitchFamily="34" charset="0"/>
                <a:cs typeface="Calibri" panose="020F0502020204030204" pitchFamily="34" charset="0"/>
              </a:rPr>
              <a:t>Qué hace esta capa</a:t>
            </a:r>
            <a:endParaRPr lang="es-ES" dirty="0">
              <a:latin typeface="Calibri" panose="020F0502020204030204" pitchFamily="34" charset="0"/>
              <a:ea typeface="Calibri" panose="020F0502020204030204" pitchFamily="34" charset="0"/>
              <a:cs typeface="Calibri" panose="020F0502020204030204" pitchFamily="34" charset="0"/>
            </a:endParaRP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Ofrece servicios de red concretos, web, correo, transferencia de archivos, resolución de nombres, administración, mensajería, etc.</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Define formatos de mensaje y reglas de diálogo para cada servicio, por ejemplo, cómo es una petición/respuesta HTTP, un mensaje SMTP, una consulta DNS).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Encapsula la lógica de sesión (abrir/cerrar conversaciones lógicas), de presentación (formato, codificación, a veces </a:t>
            </a:r>
            <a:r>
              <a:rPr lang="es-ES" dirty="0"/>
              <a:t>compresión/cifrado) y de aplicación (semántica de cada operación).</a:t>
            </a:r>
            <a:endParaRPr lang="es-ES" dirty="0">
              <a:latin typeface="Calibri" panose="020F0502020204030204" pitchFamily="34" charset="0"/>
              <a:ea typeface="Calibri" panose="020F0502020204030204" pitchFamily="34" charset="0"/>
              <a:cs typeface="Calibri" panose="020F0502020204030204" pitchFamily="34" charset="0"/>
            </a:endParaRPr>
          </a:p>
          <a:p>
            <a:pPr marL="800100" lvl="2"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56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A0AB-9233-1A71-D6B4-1A67375D2127}"/>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FB4BD8A-4FE5-CA0B-32CB-FFC8FD2D0800}"/>
              </a:ext>
            </a:extLst>
          </p:cNvPr>
          <p:cNvSpPr>
            <a:spLocks noGrp="1"/>
          </p:cNvSpPr>
          <p:nvPr>
            <p:ph type="title"/>
          </p:nvPr>
        </p:nvSpPr>
        <p:spPr/>
        <p:txBody>
          <a:bodyPr>
            <a:normAutofit/>
          </a:bodyPr>
          <a:lstStyle/>
          <a:p>
            <a:r>
              <a:rPr lang="es-CL" b="0" dirty="0"/>
              <a:t>Modelo TCP/IP: </a:t>
            </a:r>
            <a:r>
              <a:rPr lang="es-ES" b="0" dirty="0"/>
              <a:t>Capa 4 “Aplicación”</a:t>
            </a:r>
          </a:p>
        </p:txBody>
      </p:sp>
      <p:sp>
        <p:nvSpPr>
          <p:cNvPr id="4" name="Marcador de contenido 3">
            <a:extLst>
              <a:ext uri="{FF2B5EF4-FFF2-40B4-BE49-F238E27FC236}">
                <a16:creationId xmlns:a16="http://schemas.microsoft.com/office/drawing/2014/main" id="{4A9BDC65-9286-6233-7D85-A6F77E2705AD}"/>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b="1" dirty="0">
                <a:latin typeface="Calibri" panose="020F0502020204030204" pitchFamily="34" charset="0"/>
                <a:ea typeface="Calibri" panose="020F0502020204030204" pitchFamily="34" charset="0"/>
                <a:cs typeface="Calibri" panose="020F0502020204030204" pitchFamily="34" charset="0"/>
              </a:rPr>
              <a:t>Funciones principales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Interfaz para las aplicaciones, proporciona comandos, métodos y </a:t>
            </a:r>
            <a:r>
              <a:rPr lang="es-ES" dirty="0" err="1">
                <a:latin typeface="Calibri" panose="020F0502020204030204" pitchFamily="34" charset="0"/>
                <a:ea typeface="Calibri" panose="020F0502020204030204" pitchFamily="34" charset="0"/>
                <a:cs typeface="Calibri" panose="020F0502020204030204" pitchFamily="34" charset="0"/>
              </a:rPr>
              <a:t>APIs</a:t>
            </a:r>
            <a:r>
              <a:rPr lang="es-ES" dirty="0">
                <a:latin typeface="Calibri" panose="020F0502020204030204" pitchFamily="34" charset="0"/>
                <a:ea typeface="Calibri" panose="020F0502020204030204" pitchFamily="34" charset="0"/>
                <a:cs typeface="Calibri" panose="020F0502020204030204" pitchFamily="34" charset="0"/>
              </a:rPr>
              <a:t> para que las aplicaciones usen la red sin conocer detalles de TCP, IP o Ethernet.</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Formato y semántica de los datos, define cómo se estructuran las peticiones y respuestas (cabeceras, cuerpos, códigos de estado) y qué significan.</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Gestión de sesiones lógicas, para muchos protocolos, incluye mecanismos de </a:t>
            </a:r>
            <a:r>
              <a:rPr lang="es-ES" dirty="0" err="1">
                <a:latin typeface="Calibri" panose="020F0502020204030204" pitchFamily="34" charset="0"/>
                <a:ea typeface="Calibri" panose="020F0502020204030204" pitchFamily="34" charset="0"/>
                <a:cs typeface="Calibri" panose="020F0502020204030204" pitchFamily="34" charset="0"/>
              </a:rPr>
              <a:t>login</a:t>
            </a:r>
            <a:r>
              <a:rPr lang="es-ES" dirty="0">
                <a:latin typeface="Calibri" panose="020F0502020204030204" pitchFamily="34" charset="0"/>
                <a:ea typeface="Calibri" panose="020F0502020204030204" pitchFamily="34" charset="0"/>
                <a:cs typeface="Calibri" panose="020F0502020204030204" pitchFamily="34" charset="0"/>
              </a:rPr>
              <a:t>, autenticación, cookies, tokens, mantenimiento de sesión, etc.</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Funciones adicionales de seguridad y control, validación de datos, control de acceso por usuario/rol, registro de actividades (</a:t>
            </a:r>
            <a:r>
              <a:rPr lang="es-ES" dirty="0" err="1">
                <a:latin typeface="Calibri" panose="020F0502020204030204" pitchFamily="34" charset="0"/>
                <a:ea typeface="Calibri" panose="020F0502020204030204" pitchFamily="34" charset="0"/>
                <a:cs typeface="Calibri" panose="020F0502020204030204" pitchFamily="34" charset="0"/>
              </a:rPr>
              <a:t>logging</a:t>
            </a:r>
            <a:r>
              <a:rPr lang="es-ES" dirty="0">
                <a:latin typeface="Calibri" panose="020F0502020204030204" pitchFamily="34" charset="0"/>
                <a:ea typeface="Calibri" panose="020F0502020204030204" pitchFamily="34" charset="0"/>
                <a:cs typeface="Calibri" panose="020F0502020204030204" pitchFamily="34" charset="0"/>
              </a:rPr>
              <a:t>) y, en algunos casos, cifrado a nivel de protocolo (ej. HTTPS sobre TLS).</a:t>
            </a:r>
          </a:p>
          <a:p>
            <a:pPr marL="342900" lvl="1"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a:p>
            <a:pPr marL="800100" lvl="2"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49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A0EF-470F-35B2-E300-BF78D0851636}"/>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32C3DD6-61A8-9C48-EBE7-F14B12B10EBF}"/>
              </a:ext>
            </a:extLst>
          </p:cNvPr>
          <p:cNvSpPr>
            <a:spLocks noGrp="1"/>
          </p:cNvSpPr>
          <p:nvPr>
            <p:ph type="title"/>
          </p:nvPr>
        </p:nvSpPr>
        <p:spPr/>
        <p:txBody>
          <a:bodyPr>
            <a:normAutofit/>
          </a:bodyPr>
          <a:lstStyle/>
          <a:p>
            <a:r>
              <a:rPr lang="es-CL" b="0" dirty="0"/>
              <a:t>Modelo TCP/IP: </a:t>
            </a:r>
            <a:r>
              <a:rPr lang="es-ES" b="0" dirty="0"/>
              <a:t>Capa 4 “Aplicación”</a:t>
            </a:r>
          </a:p>
        </p:txBody>
      </p:sp>
      <p:sp>
        <p:nvSpPr>
          <p:cNvPr id="4" name="Marcador de contenido 3">
            <a:extLst>
              <a:ext uri="{FF2B5EF4-FFF2-40B4-BE49-F238E27FC236}">
                <a16:creationId xmlns:a16="http://schemas.microsoft.com/office/drawing/2014/main" id="{638F1EEB-AB42-3047-0D45-2BE3505C15CC}"/>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CL" b="1" dirty="0">
                <a:latin typeface="Calibri" panose="020F0502020204030204" pitchFamily="34" charset="0"/>
                <a:ea typeface="Calibri" panose="020F0502020204030204" pitchFamily="34" charset="0"/>
                <a:cs typeface="Calibri" panose="020F0502020204030204" pitchFamily="34" charset="0"/>
              </a:rPr>
              <a:t>Ventajas de esta capa</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Alineada con la Internet real, coincide con cómo las RFC (1122/1123 y posteriores) organizan los protocolos de usuario y de soporte, por servicios.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Menos capas conceptuales arriba, simplifica diseño e implementación en sistemas operativos y equipos de red, porque muchas funciones de alto nivel se agrupan en un solo estrato.</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Alta extensibilidad, es fácil definir nuevos protocolos de aplicación (REST/HTTP‑</a:t>
            </a:r>
            <a:r>
              <a:rPr lang="es-ES" dirty="0" err="1">
                <a:latin typeface="Calibri" panose="020F0502020204030204" pitchFamily="34" charset="0"/>
                <a:ea typeface="Calibri" panose="020F0502020204030204" pitchFamily="34" charset="0"/>
                <a:cs typeface="Calibri" panose="020F0502020204030204" pitchFamily="34" charset="0"/>
              </a:rPr>
              <a:t>based</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gRPC</a:t>
            </a:r>
            <a:r>
              <a:rPr lang="es-ES" dirty="0">
                <a:latin typeface="Calibri" panose="020F0502020204030204" pitchFamily="34" charset="0"/>
                <a:ea typeface="Calibri" panose="020F0502020204030204" pitchFamily="34" charset="0"/>
                <a:cs typeface="Calibri" panose="020F0502020204030204" pitchFamily="34" charset="0"/>
              </a:rPr>
              <a:t>, nuevos servicios) sin tocar las capas inferiores siempre que se apoyen en TCP/UDP.</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Separación clara de responsabilidades, las aplicaciones negocian formatos y políticas aquí, mientras transporte e Internet se ocupan de mover bits y paquetes de forma fiable y eficiente.</a:t>
            </a:r>
          </a:p>
        </p:txBody>
      </p:sp>
    </p:spTree>
    <p:extLst>
      <p:ext uri="{BB962C8B-B14F-4D97-AF65-F5344CB8AC3E}">
        <p14:creationId xmlns:p14="http://schemas.microsoft.com/office/powerpoint/2010/main" val="3615428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4880-BC3E-AFB9-C643-D11FFDA4AB2C}"/>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2BBCCC6-4A11-9CAB-1E30-9EAF1D3F3548}"/>
              </a:ext>
            </a:extLst>
          </p:cNvPr>
          <p:cNvSpPr>
            <a:spLocks noGrp="1"/>
          </p:cNvSpPr>
          <p:nvPr>
            <p:ph type="title"/>
          </p:nvPr>
        </p:nvSpPr>
        <p:spPr/>
        <p:txBody>
          <a:bodyPr>
            <a:normAutofit/>
          </a:bodyPr>
          <a:lstStyle/>
          <a:p>
            <a:r>
              <a:rPr lang="es-CL" b="0" dirty="0"/>
              <a:t>Modelo TCP/IP: </a:t>
            </a:r>
            <a:r>
              <a:rPr lang="es-ES" b="0" dirty="0"/>
              <a:t>Capa 4 “Aplicación”</a:t>
            </a:r>
          </a:p>
        </p:txBody>
      </p:sp>
      <p:sp>
        <p:nvSpPr>
          <p:cNvPr id="4" name="Marcador de contenido 3">
            <a:extLst>
              <a:ext uri="{FF2B5EF4-FFF2-40B4-BE49-F238E27FC236}">
                <a16:creationId xmlns:a16="http://schemas.microsoft.com/office/drawing/2014/main" id="{7C0BFA03-3545-0741-724D-50725437282C}"/>
              </a:ext>
            </a:extLst>
          </p:cNvPr>
          <p:cNvSpPr>
            <a:spLocks noGrp="1"/>
          </p:cNvSpPr>
          <p:nvPr>
            <p:ph idx="1"/>
          </p:nvPr>
        </p:nvSpPr>
        <p:spPr>
          <a:xfrm>
            <a:off x="435426" y="1077433"/>
            <a:ext cx="11350172" cy="5426883"/>
          </a:xfrm>
        </p:spPr>
        <p:txBody>
          <a:bodyPr>
            <a:noAutofit/>
          </a:bodyPr>
          <a:lstStyle/>
          <a:p>
            <a:pPr marL="0" lvl="1" indent="0" algn="just">
              <a:spcBef>
                <a:spcPts val="1000"/>
              </a:spcBef>
              <a:buNone/>
            </a:pPr>
            <a:r>
              <a:rPr lang="es-ES" b="1" dirty="0">
                <a:latin typeface="Calibri" panose="020F0502020204030204" pitchFamily="34" charset="0"/>
                <a:ea typeface="Calibri" panose="020F0502020204030204" pitchFamily="34" charset="0"/>
                <a:cs typeface="Calibri" panose="020F0502020204030204" pitchFamily="34" charset="0"/>
              </a:rPr>
              <a:t>Protocolos típicos de la capa de Aplicación</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HTTP / HTTPS, navegación web y </a:t>
            </a:r>
            <a:r>
              <a:rPr lang="es-ES" dirty="0" err="1">
                <a:latin typeface="Calibri" panose="020F0502020204030204" pitchFamily="34" charset="0"/>
                <a:ea typeface="Calibri" panose="020F0502020204030204" pitchFamily="34" charset="0"/>
                <a:cs typeface="Calibri" panose="020F0502020204030204" pitchFamily="34" charset="0"/>
              </a:rPr>
              <a:t>APIs</a:t>
            </a:r>
            <a:r>
              <a:rPr lang="es-ES" dirty="0">
                <a:latin typeface="Calibri" panose="020F0502020204030204" pitchFamily="34" charset="0"/>
                <a:ea typeface="Calibri" panose="020F0502020204030204" pitchFamily="34" charset="0"/>
                <a:cs typeface="Calibri" panose="020F0502020204030204" pitchFamily="34" charset="0"/>
              </a:rPr>
              <a:t> REST; HTTPS añade cifrado TLS para seguridad.</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FTP, SFTP, TFTP, transferencia de archivos con distintos niveles de complejidad y seguridad.</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SMTP, POP3, IMAP, envío (SMTP) y recepción/gestión (POP3, IMAP) de correo electrónico.</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DNS (</a:t>
            </a:r>
            <a:r>
              <a:rPr lang="es-ES" dirty="0" err="1">
                <a:latin typeface="Calibri" panose="020F0502020204030204" pitchFamily="34" charset="0"/>
                <a:ea typeface="Calibri" panose="020F0502020204030204" pitchFamily="34" charset="0"/>
                <a:cs typeface="Calibri" panose="020F0502020204030204" pitchFamily="34" charset="0"/>
              </a:rPr>
              <a:t>Domain</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Name</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System</a:t>
            </a:r>
            <a:r>
              <a:rPr lang="es-ES" dirty="0">
                <a:latin typeface="Calibri" panose="020F0502020204030204" pitchFamily="34" charset="0"/>
                <a:ea typeface="Calibri" panose="020F0502020204030204" pitchFamily="34" charset="0"/>
                <a:cs typeface="Calibri" panose="020F0502020204030204" pitchFamily="34" charset="0"/>
              </a:rPr>
              <a:t>), traduce nombres de dominio legibles a direcciones IP.</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DHCP, asigna automáticamente direcciones IP y parámetros de red a los hosts.</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SSH, Telnet, acceso remoto a línea de comandos; SSH añade cifrado y autenticación fuerte.</a:t>
            </a:r>
          </a:p>
          <a:p>
            <a:pPr marL="342900" lvl="1" indent="-342900" algn="just">
              <a:spcBef>
                <a:spcPts val="1000"/>
              </a:spcBef>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SNMP para gestión de red, NTP para sincronización de hora, LDAP para directorios, SIP para señalización de VoIP.</a:t>
            </a:r>
          </a:p>
          <a:p>
            <a:pPr marL="342900" lvl="1" indent="-342900" algn="just">
              <a:spcBef>
                <a:spcPts val="1000"/>
              </a:spcBef>
              <a:buFont typeface="Wingdings" panose="05000000000000000000" pitchFamily="2" charset="2"/>
              <a:buChar char="§"/>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871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38C8-87B8-DA0D-1192-57C1DACE83B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1C6882CE-9526-90F1-EF7D-502459030BE8}"/>
              </a:ext>
            </a:extLst>
          </p:cNvPr>
          <p:cNvSpPr>
            <a:spLocks noGrp="1"/>
          </p:cNvSpPr>
          <p:nvPr>
            <p:ph type="title"/>
          </p:nvPr>
        </p:nvSpPr>
        <p:spPr/>
        <p:txBody>
          <a:bodyPr>
            <a:normAutofit/>
          </a:bodyPr>
          <a:lstStyle/>
          <a:p>
            <a:r>
              <a:rPr lang="it-IT" b="0" dirty="0"/>
              <a:t>Tabla comparativa OSI vs TCP/IP</a:t>
            </a:r>
          </a:p>
        </p:txBody>
      </p:sp>
      <p:graphicFrame>
        <p:nvGraphicFramePr>
          <p:cNvPr id="5" name="Tabla 4">
            <a:extLst>
              <a:ext uri="{FF2B5EF4-FFF2-40B4-BE49-F238E27FC236}">
                <a16:creationId xmlns:a16="http://schemas.microsoft.com/office/drawing/2014/main" id="{0958B551-42D3-D73C-33A5-A83DFF83988C}"/>
              </a:ext>
            </a:extLst>
          </p:cNvPr>
          <p:cNvGraphicFramePr>
            <a:graphicFrameLocks noGrp="1"/>
          </p:cNvGraphicFramePr>
          <p:nvPr>
            <p:extLst>
              <p:ext uri="{D42A27DB-BD31-4B8C-83A1-F6EECF244321}">
                <p14:modId xmlns:p14="http://schemas.microsoft.com/office/powerpoint/2010/main" val="338883087"/>
              </p:ext>
            </p:extLst>
          </p:nvPr>
        </p:nvGraphicFramePr>
        <p:xfrm>
          <a:off x="577971" y="957533"/>
          <a:ext cx="10510334" cy="5411346"/>
        </p:xfrm>
        <a:graphic>
          <a:graphicData uri="http://schemas.openxmlformats.org/drawingml/2006/table">
            <a:tbl>
              <a:tblPr/>
              <a:tblGrid>
                <a:gridCol w="2997318">
                  <a:extLst>
                    <a:ext uri="{9D8B030D-6E8A-4147-A177-3AD203B41FA5}">
                      <a16:colId xmlns:a16="http://schemas.microsoft.com/office/drawing/2014/main" val="1573525235"/>
                    </a:ext>
                  </a:extLst>
                </a:gridCol>
                <a:gridCol w="4009571">
                  <a:extLst>
                    <a:ext uri="{9D8B030D-6E8A-4147-A177-3AD203B41FA5}">
                      <a16:colId xmlns:a16="http://schemas.microsoft.com/office/drawing/2014/main" val="3078404691"/>
                    </a:ext>
                  </a:extLst>
                </a:gridCol>
                <a:gridCol w="3503445">
                  <a:extLst>
                    <a:ext uri="{9D8B030D-6E8A-4147-A177-3AD203B41FA5}">
                      <a16:colId xmlns:a16="http://schemas.microsoft.com/office/drawing/2014/main" val="665582587"/>
                    </a:ext>
                  </a:extLst>
                </a:gridCol>
              </a:tblGrid>
              <a:tr h="355947">
                <a:tc>
                  <a:txBody>
                    <a:bodyPr/>
                    <a:lstStyle/>
                    <a:p>
                      <a:pPr algn="ctr">
                        <a:buNone/>
                      </a:pPr>
                      <a:r>
                        <a:rPr lang="es-CL" sz="1800">
                          <a:effectLst/>
                        </a:rPr>
                        <a:t>Aspecto</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s-CL" sz="1800">
                          <a:effectLst/>
                        </a:rPr>
                        <a:t>Modelo OSI</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s-CL" sz="1800" dirty="0">
                          <a:effectLst/>
                        </a:rPr>
                        <a:t>Modelo TCP/IP</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4174093104"/>
                  </a:ext>
                </a:extLst>
              </a:tr>
              <a:tr h="815042">
                <a:tc>
                  <a:txBody>
                    <a:bodyPr/>
                    <a:lstStyle/>
                    <a:p>
                      <a:pPr algn="l">
                        <a:buNone/>
                      </a:pPr>
                      <a:r>
                        <a:rPr lang="es-CL" sz="1600">
                          <a:effectLst/>
                        </a:rPr>
                        <a:t>Nº de capas</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7 capas (Física, Enlace, Red, Transporte, Sesión, Presentación, Aplicación).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4 capas (Acceso a red, Internet, Transporte, Aplicación).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669446858"/>
                  </a:ext>
                </a:extLst>
              </a:tr>
              <a:tr h="585495">
                <a:tc>
                  <a:txBody>
                    <a:bodyPr/>
                    <a:lstStyle/>
                    <a:p>
                      <a:pPr algn="l">
                        <a:buNone/>
                      </a:pPr>
                      <a:r>
                        <a:rPr lang="es-CL" sz="1600">
                          <a:effectLst/>
                        </a:rPr>
                        <a:t>Enfoque</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600" dirty="0">
                          <a:effectLst/>
                        </a:rPr>
                        <a:t>Teórico, de referencia general.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Práctico, centrado en Internet.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003552559"/>
                  </a:ext>
                </a:extLst>
              </a:tr>
              <a:tr h="815042">
                <a:tc>
                  <a:txBody>
                    <a:bodyPr/>
                    <a:lstStyle/>
                    <a:p>
                      <a:pPr algn="l">
                        <a:buNone/>
                      </a:pPr>
                      <a:r>
                        <a:rPr lang="es-CL" sz="1600">
                          <a:effectLst/>
                        </a:rPr>
                        <a:t>Detalle funcional</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Muy detallado, distingue sesión y presentación.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Más agregado; sesión y presentación integradas en aplicación.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124763764"/>
                  </a:ext>
                </a:extLst>
              </a:tr>
              <a:tr h="815042">
                <a:tc>
                  <a:txBody>
                    <a:bodyPr/>
                    <a:lstStyle/>
                    <a:p>
                      <a:pPr algn="l">
                        <a:buNone/>
                      </a:pPr>
                      <a:r>
                        <a:rPr lang="es-CL" sz="1600">
                          <a:effectLst/>
                        </a:rPr>
                        <a:t>Uso en la industria</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600" dirty="0">
                          <a:effectLst/>
                        </a:rPr>
                        <a:t>Principalmente educativo y como marco conceptual.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Implementado en sistemas reales y protocolos de Internet.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4013110769"/>
                  </a:ext>
                </a:extLst>
              </a:tr>
              <a:tr h="585495">
                <a:tc>
                  <a:txBody>
                    <a:bodyPr/>
                    <a:lstStyle/>
                    <a:p>
                      <a:pPr algn="l">
                        <a:buNone/>
                      </a:pPr>
                      <a:r>
                        <a:rPr lang="es-CL" sz="1600">
                          <a:effectLst/>
                        </a:rPr>
                        <a:t>Facilidad de aprendizaje inicial</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Más complejo por las 7 capas.</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Más simple y cercano a la práctica.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049676432"/>
                  </a:ext>
                </a:extLst>
              </a:tr>
              <a:tr h="585495">
                <a:tc>
                  <a:txBody>
                    <a:bodyPr/>
                    <a:lstStyle/>
                    <a:p>
                      <a:pPr algn="l">
                        <a:buNone/>
                      </a:pPr>
                      <a:r>
                        <a:rPr lang="es-CL" sz="1600">
                          <a:effectLst/>
                        </a:rPr>
                        <a:t>Ejemplos de protocolos superiores</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600" dirty="0">
                          <a:effectLst/>
                        </a:rPr>
                        <a:t>HTTP, FTP, SMTP, DNS en capa 7.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HTTP, FTP, SMTP, DNS en capa de aplicación.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777002262"/>
                  </a:ext>
                </a:extLst>
              </a:tr>
              <a:tr h="815042">
                <a:tc>
                  <a:txBody>
                    <a:bodyPr/>
                    <a:lstStyle/>
                    <a:p>
                      <a:pPr algn="l">
                        <a:buNone/>
                      </a:pPr>
                      <a:r>
                        <a:rPr lang="es-CL" sz="1600">
                          <a:effectLst/>
                        </a:rPr>
                        <a:t>Mapeo entre modelos</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Capas 1–2 OSI ≈ Acceso a red; 3 ≈ Internet; 4 ≈ Transporte; 5–7 ≈ Aplicación.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600" dirty="0">
                          <a:effectLst/>
                        </a:rPr>
                        <a:t>Igual relación, pero definidas originalmente desde la pila TCP/IP. </a:t>
                      </a:r>
                    </a:p>
                  </a:txBody>
                  <a:tcPr marL="54547" marR="54547" marT="54547" marB="545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617281581"/>
                  </a:ext>
                </a:extLst>
              </a:tr>
            </a:tbl>
          </a:graphicData>
        </a:graphic>
      </p:graphicFrame>
    </p:spTree>
    <p:extLst>
      <p:ext uri="{BB962C8B-B14F-4D97-AF65-F5344CB8AC3E}">
        <p14:creationId xmlns:p14="http://schemas.microsoft.com/office/powerpoint/2010/main" val="414795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B09C-338C-AFE4-2768-8723FD9F7F67}"/>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0B082973-D1E2-B3A3-517D-04CF878ABCA3}"/>
              </a:ext>
            </a:extLst>
          </p:cNvPr>
          <p:cNvSpPr>
            <a:spLocks noGrp="1"/>
          </p:cNvSpPr>
          <p:nvPr>
            <p:ph type="title"/>
          </p:nvPr>
        </p:nvSpPr>
        <p:spPr/>
        <p:txBody>
          <a:bodyPr>
            <a:normAutofit/>
          </a:bodyPr>
          <a:lstStyle/>
          <a:p>
            <a:r>
              <a:rPr lang="es-CL" b="0" dirty="0"/>
              <a:t>Protocolos básicos por capa</a:t>
            </a:r>
          </a:p>
        </p:txBody>
      </p:sp>
      <p:graphicFrame>
        <p:nvGraphicFramePr>
          <p:cNvPr id="2" name="Tabla 1">
            <a:extLst>
              <a:ext uri="{FF2B5EF4-FFF2-40B4-BE49-F238E27FC236}">
                <a16:creationId xmlns:a16="http://schemas.microsoft.com/office/drawing/2014/main" id="{0F0D5367-6724-EE89-DBAC-3C4686370494}"/>
              </a:ext>
            </a:extLst>
          </p:cNvPr>
          <p:cNvGraphicFramePr>
            <a:graphicFrameLocks noGrp="1"/>
          </p:cNvGraphicFramePr>
          <p:nvPr>
            <p:extLst>
              <p:ext uri="{D42A27DB-BD31-4B8C-83A1-F6EECF244321}">
                <p14:modId xmlns:p14="http://schemas.microsoft.com/office/powerpoint/2010/main" val="2324809300"/>
              </p:ext>
            </p:extLst>
          </p:nvPr>
        </p:nvGraphicFramePr>
        <p:xfrm>
          <a:off x="644893" y="914399"/>
          <a:ext cx="10838048" cy="5523728"/>
        </p:xfrm>
        <a:graphic>
          <a:graphicData uri="http://schemas.openxmlformats.org/drawingml/2006/table">
            <a:tbl>
              <a:tblPr/>
              <a:tblGrid>
                <a:gridCol w="2709512">
                  <a:extLst>
                    <a:ext uri="{9D8B030D-6E8A-4147-A177-3AD203B41FA5}">
                      <a16:colId xmlns:a16="http://schemas.microsoft.com/office/drawing/2014/main" val="3849998377"/>
                    </a:ext>
                  </a:extLst>
                </a:gridCol>
                <a:gridCol w="2709512">
                  <a:extLst>
                    <a:ext uri="{9D8B030D-6E8A-4147-A177-3AD203B41FA5}">
                      <a16:colId xmlns:a16="http://schemas.microsoft.com/office/drawing/2014/main" val="3426913703"/>
                    </a:ext>
                  </a:extLst>
                </a:gridCol>
                <a:gridCol w="2709512">
                  <a:extLst>
                    <a:ext uri="{9D8B030D-6E8A-4147-A177-3AD203B41FA5}">
                      <a16:colId xmlns:a16="http://schemas.microsoft.com/office/drawing/2014/main" val="300830660"/>
                    </a:ext>
                  </a:extLst>
                </a:gridCol>
                <a:gridCol w="2709512">
                  <a:extLst>
                    <a:ext uri="{9D8B030D-6E8A-4147-A177-3AD203B41FA5}">
                      <a16:colId xmlns:a16="http://schemas.microsoft.com/office/drawing/2014/main" val="2537984187"/>
                    </a:ext>
                  </a:extLst>
                </a:gridCol>
              </a:tblGrid>
              <a:tr h="391694">
                <a:tc>
                  <a:txBody>
                    <a:bodyPr/>
                    <a:lstStyle/>
                    <a:p>
                      <a:pPr algn="ctr">
                        <a:buNone/>
                      </a:pPr>
                      <a:r>
                        <a:rPr lang="es-CL" sz="1800">
                          <a:effectLst/>
                        </a:rPr>
                        <a:t>Capa OSI</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s-CL" sz="1800">
                          <a:effectLst/>
                        </a:rPr>
                        <a:t>Capa TCP/IP</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s-CL" sz="1800">
                          <a:effectLst/>
                        </a:rPr>
                        <a:t>Función principal</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s-CL" sz="1800" dirty="0">
                          <a:effectLst/>
                        </a:rPr>
                        <a:t>Ejemplos de protocolos</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3587037848"/>
                  </a:ext>
                </a:extLst>
              </a:tr>
              <a:tr h="643496">
                <a:tc>
                  <a:txBody>
                    <a:bodyPr/>
                    <a:lstStyle/>
                    <a:p>
                      <a:pPr algn="l">
                        <a:buNone/>
                      </a:pPr>
                      <a:r>
                        <a:rPr lang="es-CL" sz="1800">
                          <a:effectLst/>
                        </a:rPr>
                        <a:t>1 Física</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Acceso a red</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Transmisión de bits por el medio.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Señalización Ethernet, fibra, </a:t>
                      </a:r>
                      <a:r>
                        <a:rPr lang="es-CL" sz="1800" dirty="0" err="1">
                          <a:effectLst/>
                        </a:rPr>
                        <a:t>Wi</a:t>
                      </a:r>
                      <a:r>
                        <a:rPr lang="es-CL" sz="1800" dirty="0">
                          <a:effectLst/>
                        </a:rPr>
                        <a:t>‑Fi.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874561718"/>
                  </a:ext>
                </a:extLst>
              </a:tr>
              <a:tr h="895300">
                <a:tc>
                  <a:txBody>
                    <a:bodyPr/>
                    <a:lstStyle/>
                    <a:p>
                      <a:pPr algn="l">
                        <a:buNone/>
                      </a:pPr>
                      <a:r>
                        <a:rPr lang="es-CL" sz="1800" dirty="0">
                          <a:effectLst/>
                        </a:rPr>
                        <a:t>2 Enlace de datos</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Acceso a red</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Tramas, MAC, detección de errores local.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800" dirty="0">
                          <a:effectLst/>
                        </a:rPr>
                        <a:t>Ethernet, PPP, HDLC.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296559182"/>
                  </a:ext>
                </a:extLst>
              </a:tr>
              <a:tr h="643496">
                <a:tc>
                  <a:txBody>
                    <a:bodyPr/>
                    <a:lstStyle/>
                    <a:p>
                      <a:pPr algn="l">
                        <a:buNone/>
                      </a:pPr>
                      <a:r>
                        <a:rPr lang="es-CL" sz="1800">
                          <a:effectLst/>
                        </a:rPr>
                        <a:t>3 Red</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Internet</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IP lógico y enrutamiento entre redes.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IPv4, IPv6, ICMP, OSPF, BGP.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4174552985"/>
                  </a:ext>
                </a:extLst>
              </a:tr>
              <a:tr h="895300">
                <a:tc>
                  <a:txBody>
                    <a:bodyPr/>
                    <a:lstStyle/>
                    <a:p>
                      <a:pPr algn="l">
                        <a:buNone/>
                      </a:pPr>
                      <a:r>
                        <a:rPr lang="es-CL" sz="1800">
                          <a:effectLst/>
                        </a:rPr>
                        <a:t>4 Transporte</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Transporte</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Entrega extremo a extremo, puertos.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TCP, UDP, SCTP, QUIC.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84026179"/>
                  </a:ext>
                </a:extLst>
              </a:tr>
              <a:tr h="643496">
                <a:tc>
                  <a:txBody>
                    <a:bodyPr/>
                    <a:lstStyle/>
                    <a:p>
                      <a:pPr algn="l">
                        <a:buNone/>
                      </a:pPr>
                      <a:r>
                        <a:rPr lang="es-CL" sz="1800">
                          <a:effectLst/>
                        </a:rPr>
                        <a:t>5 Sesión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Aplicación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Gestión de sesiones y diálogo.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NetBIOS, RPC, PPTP, SOCKS.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272816524"/>
                  </a:ext>
                </a:extLst>
              </a:tr>
              <a:tr h="643496">
                <a:tc>
                  <a:txBody>
                    <a:bodyPr/>
                    <a:lstStyle/>
                    <a:p>
                      <a:pPr algn="l">
                        <a:buNone/>
                      </a:pPr>
                      <a:r>
                        <a:rPr lang="es-CL" sz="1800">
                          <a:effectLst/>
                        </a:rPr>
                        <a:t>6 Presentación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Aplicación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Formato, compresión, cifrado.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TLS/SSL, JPEG, MPEG.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410196725"/>
                  </a:ext>
                </a:extLst>
              </a:tr>
              <a:tr h="643496">
                <a:tc>
                  <a:txBody>
                    <a:bodyPr/>
                    <a:lstStyle/>
                    <a:p>
                      <a:pPr algn="l">
                        <a:buNone/>
                      </a:pPr>
                      <a:r>
                        <a:rPr lang="es-CL" sz="1800">
                          <a:effectLst/>
                        </a:rPr>
                        <a:t>7 Aplicación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a:effectLst/>
                        </a:rPr>
                        <a:t>Aplicación</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ES" sz="1800" dirty="0">
                          <a:effectLst/>
                        </a:rPr>
                        <a:t>Servicios directos al usuario.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s-CL" sz="1800" dirty="0">
                          <a:effectLst/>
                        </a:rPr>
                        <a:t>HTTP, FTP, SMTP, DNS, SNMP. </a:t>
                      </a:r>
                    </a:p>
                  </a:txBody>
                  <a:tcPr marL="59634" marR="59634" marT="59634" marB="5963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495145242"/>
                  </a:ext>
                </a:extLst>
              </a:tr>
            </a:tbl>
          </a:graphicData>
        </a:graphic>
      </p:graphicFrame>
    </p:spTree>
    <p:extLst>
      <p:ext uri="{BB962C8B-B14F-4D97-AF65-F5344CB8AC3E}">
        <p14:creationId xmlns:p14="http://schemas.microsoft.com/office/powerpoint/2010/main" val="4062518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64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E1F78-1B36-3D71-D643-901516F4DC96}"/>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1949E822-934B-6982-A8AA-67536FFCC508}"/>
              </a:ext>
            </a:extLst>
          </p:cNvPr>
          <p:cNvSpPr>
            <a:spLocks noGrp="1"/>
          </p:cNvSpPr>
          <p:nvPr>
            <p:ph type="title"/>
          </p:nvPr>
        </p:nvSpPr>
        <p:spPr/>
        <p:txBody>
          <a:bodyPr>
            <a:normAutofit/>
          </a:bodyPr>
          <a:lstStyle/>
          <a:p>
            <a:r>
              <a:rPr lang="es-CL" dirty="0"/>
              <a:t>Modelos de referencia y protocolos</a:t>
            </a:r>
          </a:p>
        </p:txBody>
      </p:sp>
      <p:sp>
        <p:nvSpPr>
          <p:cNvPr id="4" name="Marcador de contenido 3">
            <a:extLst>
              <a:ext uri="{FF2B5EF4-FFF2-40B4-BE49-F238E27FC236}">
                <a16:creationId xmlns:a16="http://schemas.microsoft.com/office/drawing/2014/main" id="{64A0EA82-DEC4-20D5-C081-717758AA9384}"/>
              </a:ext>
            </a:extLst>
          </p:cNvPr>
          <p:cNvSpPr>
            <a:spLocks noGrp="1"/>
          </p:cNvSpPr>
          <p:nvPr>
            <p:ph idx="1"/>
          </p:nvPr>
        </p:nvSpPr>
        <p:spPr>
          <a:xfrm>
            <a:off x="435426" y="1077433"/>
            <a:ext cx="11350172" cy="4604657"/>
          </a:xfrm>
        </p:spPr>
        <p:txBody>
          <a:bodyPr>
            <a:normAutofit/>
          </a:bodyPr>
          <a:lstStyle/>
          <a:p>
            <a:pPr marL="0" indent="0" algn="just">
              <a:buNone/>
            </a:pPr>
            <a:r>
              <a:rPr lang="es-ES" dirty="0">
                <a:latin typeface="Calibri" panose="020F0502020204030204" pitchFamily="34" charset="0"/>
                <a:ea typeface="Calibri" panose="020F0502020204030204" pitchFamily="34" charset="0"/>
                <a:cs typeface="Calibri" panose="020F0502020204030204" pitchFamily="34" charset="0"/>
              </a:rPr>
              <a:t>Un </a:t>
            </a:r>
            <a:r>
              <a:rPr lang="es-ES" b="1" dirty="0">
                <a:latin typeface="Calibri" panose="020F0502020204030204" pitchFamily="34" charset="0"/>
                <a:ea typeface="Calibri" panose="020F0502020204030204" pitchFamily="34" charset="0"/>
                <a:cs typeface="Calibri" panose="020F0502020204030204" pitchFamily="34" charset="0"/>
              </a:rPr>
              <a:t>modelo de referencia</a:t>
            </a:r>
            <a:r>
              <a:rPr lang="es-ES" dirty="0">
                <a:latin typeface="Calibri" panose="020F0502020204030204" pitchFamily="34" charset="0"/>
                <a:ea typeface="Calibri" panose="020F0502020204030204" pitchFamily="34" charset="0"/>
                <a:cs typeface="Calibri" panose="020F0502020204030204" pitchFamily="34" charset="0"/>
              </a:rPr>
              <a:t> es una abstracción que divide el problema de la comunicación en subproblemas organizados en capas; cada capa ofrece servicios bien definidos a la capa superior y se apoya en los servicios de la capa inferior.</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Cada capa define: funciones, tipos de datos, interfaces de servicio y protocolos candidatos.</a:t>
            </a:r>
          </a:p>
          <a:p>
            <a:pPr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La implementación concreta (sistema operativo, </a:t>
            </a:r>
            <a:r>
              <a:rPr lang="es-ES" dirty="0" err="1">
                <a:latin typeface="Calibri" panose="020F0502020204030204" pitchFamily="34" charset="0"/>
                <a:ea typeface="Calibri" panose="020F0502020204030204" pitchFamily="34" charset="0"/>
                <a:cs typeface="Calibri" panose="020F0502020204030204" pitchFamily="34" charset="0"/>
              </a:rPr>
              <a:t>router</a:t>
            </a:r>
            <a:r>
              <a:rPr lang="es-ES" dirty="0">
                <a:latin typeface="Calibri" panose="020F0502020204030204" pitchFamily="34" charset="0"/>
                <a:ea typeface="Calibri" panose="020F0502020204030204" pitchFamily="34" charset="0"/>
                <a:cs typeface="Calibri" panose="020F0502020204030204" pitchFamily="34" charset="0"/>
              </a:rPr>
              <a:t>, switch, firewall) puede agrupar varias capas o distribuir funciones de forma ligeramente distinta, pero el modelo sirve como guía y lenguaje común.</a:t>
            </a:r>
          </a:p>
        </p:txBody>
      </p:sp>
    </p:spTree>
    <p:extLst>
      <p:ext uri="{BB962C8B-B14F-4D97-AF65-F5344CB8AC3E}">
        <p14:creationId xmlns:p14="http://schemas.microsoft.com/office/powerpoint/2010/main" val="125704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7E57-0259-2D59-8FE1-D37603465B42}"/>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15DA47E-A4D6-2E9E-4BA9-CC223265ED2D}"/>
              </a:ext>
            </a:extLst>
          </p:cNvPr>
          <p:cNvSpPr>
            <a:spLocks noGrp="1"/>
          </p:cNvSpPr>
          <p:nvPr>
            <p:ph type="title"/>
          </p:nvPr>
        </p:nvSpPr>
        <p:spPr/>
        <p:txBody>
          <a:bodyPr>
            <a:normAutofit/>
          </a:bodyPr>
          <a:lstStyle/>
          <a:p>
            <a:r>
              <a:rPr lang="es-CL" dirty="0"/>
              <a:t>Modelos de referencia y protocolos</a:t>
            </a:r>
          </a:p>
        </p:txBody>
      </p:sp>
      <p:sp>
        <p:nvSpPr>
          <p:cNvPr id="4" name="Marcador de contenido 3">
            <a:extLst>
              <a:ext uri="{FF2B5EF4-FFF2-40B4-BE49-F238E27FC236}">
                <a16:creationId xmlns:a16="http://schemas.microsoft.com/office/drawing/2014/main" id="{8833986A-8153-3257-230A-2D764DFDFEBC}"/>
              </a:ext>
            </a:extLst>
          </p:cNvPr>
          <p:cNvSpPr>
            <a:spLocks noGrp="1"/>
          </p:cNvSpPr>
          <p:nvPr>
            <p:ph idx="1"/>
          </p:nvPr>
        </p:nvSpPr>
        <p:spPr>
          <a:xfrm>
            <a:off x="435426" y="1077433"/>
            <a:ext cx="11350172" cy="4604657"/>
          </a:xfrm>
        </p:spPr>
        <p:txBody>
          <a:bodyPr>
            <a:normAutofit/>
          </a:bodyPr>
          <a:lstStyle/>
          <a:p>
            <a:pPr marL="0" indent="0" algn="just">
              <a:buNone/>
            </a:pPr>
            <a:r>
              <a:rPr lang="es-ES" dirty="0">
                <a:latin typeface="Calibri" panose="020F0502020204030204" pitchFamily="34" charset="0"/>
                <a:ea typeface="Calibri" panose="020F0502020204030204" pitchFamily="34" charset="0"/>
                <a:cs typeface="Calibri" panose="020F0502020204030204" pitchFamily="34" charset="0"/>
              </a:rPr>
              <a:t>Un </a:t>
            </a:r>
            <a:r>
              <a:rPr lang="es-ES" b="1" dirty="0">
                <a:latin typeface="Calibri" panose="020F0502020204030204" pitchFamily="34" charset="0"/>
                <a:ea typeface="Calibri" panose="020F0502020204030204" pitchFamily="34" charset="0"/>
                <a:cs typeface="Calibri" panose="020F0502020204030204" pitchFamily="34" charset="0"/>
              </a:rPr>
              <a:t>protocolo</a:t>
            </a:r>
            <a:r>
              <a:rPr lang="es-ES" dirty="0">
                <a:latin typeface="Calibri" panose="020F0502020204030204" pitchFamily="34" charset="0"/>
                <a:ea typeface="Calibri" panose="020F0502020204030204" pitchFamily="34" charset="0"/>
                <a:cs typeface="Calibri" panose="020F0502020204030204" pitchFamily="34" charset="0"/>
              </a:rPr>
              <a:t> es un conjunto de reglas de formato, temporización, semántica y procedimientos para el intercambio de mensajes entre entidades de la misma capa en distintos nodos.</a:t>
            </a:r>
          </a:p>
          <a:p>
            <a:pPr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Define cómo se construyen las unidades de datos (campos, cabeceras, longitudes, códigos de control).</a:t>
            </a:r>
          </a:p>
          <a:p>
            <a:pPr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Define el comportamiento ante eventos: errores, reintentos, establecimiento y cierre de conexiones, control de flujo, etc.</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997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503D-5311-6A2D-7DE1-F0C3CB621477}"/>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BE79B69-F92D-D88A-56EC-E4DEA95689E3}"/>
              </a:ext>
            </a:extLst>
          </p:cNvPr>
          <p:cNvSpPr>
            <a:spLocks noGrp="1"/>
          </p:cNvSpPr>
          <p:nvPr>
            <p:ph type="title"/>
          </p:nvPr>
        </p:nvSpPr>
        <p:spPr/>
        <p:txBody>
          <a:bodyPr>
            <a:normAutofit/>
          </a:bodyPr>
          <a:lstStyle/>
          <a:p>
            <a:r>
              <a:rPr lang="es-CL" dirty="0"/>
              <a:t>Modelos de referencia y protocolos: </a:t>
            </a:r>
            <a:r>
              <a:rPr lang="es-ES" dirty="0">
                <a:ea typeface="Calibri" panose="020F0502020204030204" pitchFamily="34" charset="0"/>
              </a:rPr>
              <a:t>Ventajas</a:t>
            </a:r>
            <a:endParaRPr lang="es-CL" dirty="0"/>
          </a:p>
        </p:txBody>
      </p:sp>
      <p:sp>
        <p:nvSpPr>
          <p:cNvPr id="4" name="Marcador de contenido 3">
            <a:extLst>
              <a:ext uri="{FF2B5EF4-FFF2-40B4-BE49-F238E27FC236}">
                <a16:creationId xmlns:a16="http://schemas.microsoft.com/office/drawing/2014/main" id="{B99AA8F4-5442-9673-A518-4D061176204C}"/>
              </a:ext>
            </a:extLst>
          </p:cNvPr>
          <p:cNvSpPr>
            <a:spLocks noGrp="1"/>
          </p:cNvSpPr>
          <p:nvPr>
            <p:ph idx="1"/>
          </p:nvPr>
        </p:nvSpPr>
        <p:spPr>
          <a:xfrm>
            <a:off x="435426" y="1077433"/>
            <a:ext cx="11350172" cy="4604657"/>
          </a:xfrm>
        </p:spPr>
        <p:txBody>
          <a:bodyPr>
            <a:normAutofit fontScale="85000" lnSpcReduction="10000"/>
          </a:bodyPr>
          <a:lstStyle/>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Descomposición del problema</a:t>
            </a:r>
            <a:r>
              <a:rPr lang="es-ES" sz="2400" dirty="0">
                <a:latin typeface="Calibri" panose="020F0502020204030204" pitchFamily="34" charset="0"/>
                <a:ea typeface="Calibri" panose="020F0502020204030204" pitchFamily="34" charset="0"/>
                <a:cs typeface="Calibri" panose="020F0502020204030204" pitchFamily="34" charset="0"/>
              </a:rPr>
              <a:t>: la comunicación se vuelve abordable al separar transmisión física, direccionamiento, transporte, sesiones y aplicaciones.</a:t>
            </a:r>
          </a:p>
          <a:p>
            <a:pPr algn="just">
              <a:buFont typeface="Wingdings" panose="05000000000000000000" pitchFamily="2" charset="2"/>
              <a:buChar char="§"/>
            </a:pPr>
            <a:endParaRPr lang="es-ES" sz="24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Modularidad y reemplazo: </a:t>
            </a:r>
            <a:r>
              <a:rPr lang="es-ES" sz="2400" dirty="0">
                <a:latin typeface="Calibri" panose="020F0502020204030204" pitchFamily="34" charset="0"/>
                <a:ea typeface="Calibri" panose="020F0502020204030204" pitchFamily="34" charset="0"/>
                <a:cs typeface="Calibri" panose="020F0502020204030204" pitchFamily="34" charset="0"/>
              </a:rPr>
              <a:t>se puede cambiar un protocolo de una capa (por ejemplo, pasar de HTTP/1.1 a HTTP/2 o HTTP/3) sin alterar IP (Internet </a:t>
            </a:r>
            <a:r>
              <a:rPr lang="es-ES" sz="2400" dirty="0" err="1">
                <a:latin typeface="Calibri" panose="020F0502020204030204" pitchFamily="34" charset="0"/>
                <a:ea typeface="Calibri" panose="020F0502020204030204" pitchFamily="34" charset="0"/>
                <a:cs typeface="Calibri" panose="020F0502020204030204" pitchFamily="34" charset="0"/>
              </a:rPr>
              <a:t>Protocol</a:t>
            </a:r>
            <a:r>
              <a:rPr lang="es-ES" sz="2400" dirty="0">
                <a:latin typeface="Calibri" panose="020F0502020204030204" pitchFamily="34" charset="0"/>
                <a:ea typeface="Calibri" panose="020F0502020204030204" pitchFamily="34" charset="0"/>
                <a:cs typeface="Calibri" panose="020F0502020204030204" pitchFamily="34" charset="0"/>
              </a:rPr>
              <a:t>, o protocolo de capa de red de la pila TCP/IP; se encarga de direccionar y encaminar paquetes entre redes diferentes, permitiendo que los datos viajen de un host origen a un host destino a través de múltiples </a:t>
            </a:r>
            <a:r>
              <a:rPr lang="es-ES" sz="2400" dirty="0" err="1">
                <a:latin typeface="Calibri" panose="020F0502020204030204" pitchFamily="34" charset="0"/>
                <a:ea typeface="Calibri" panose="020F0502020204030204" pitchFamily="34" charset="0"/>
                <a:cs typeface="Calibri" panose="020F0502020204030204" pitchFamily="34" charset="0"/>
              </a:rPr>
              <a:t>routers</a:t>
            </a:r>
            <a:r>
              <a:rPr lang="es-ES" sz="2400" dirty="0">
                <a:latin typeface="Calibri" panose="020F0502020204030204" pitchFamily="34" charset="0"/>
                <a:ea typeface="Calibri" panose="020F0502020204030204" pitchFamily="34" charset="0"/>
                <a:cs typeface="Calibri" panose="020F0502020204030204" pitchFamily="34" charset="0"/>
              </a:rPr>
              <a:t>.) o Ethernet (Ethernet (IEEE 802.3) es el protocolo de capa de enlace de datos más usado en redes LAN cableadas; define cómo se forman y transmiten las tramas entre dispositivos en una red local).</a:t>
            </a:r>
          </a:p>
          <a:p>
            <a:pPr algn="just">
              <a:buFont typeface="Wingdings" panose="05000000000000000000" pitchFamily="2" charset="2"/>
              <a:buChar char="§"/>
            </a:pPr>
            <a:endParaRPr lang="es-ES" sz="24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Interoperabilidad</a:t>
            </a:r>
            <a:r>
              <a:rPr lang="es-ES" sz="2400" dirty="0">
                <a:latin typeface="Calibri" panose="020F0502020204030204" pitchFamily="34" charset="0"/>
                <a:ea typeface="Calibri" panose="020F0502020204030204" pitchFamily="34" charset="0"/>
                <a:cs typeface="Calibri" panose="020F0502020204030204" pitchFamily="34" charset="0"/>
              </a:rPr>
              <a:t>: fabricantes distintos implementan protocolos estándar (TCP, IP, Ethernet) y pueden comunicarse sin acuerdos privados adicionales.</a:t>
            </a:r>
          </a:p>
          <a:p>
            <a:pPr algn="just">
              <a:buFont typeface="Wingdings" panose="05000000000000000000" pitchFamily="2" charset="2"/>
              <a:buChar char="§"/>
            </a:pPr>
            <a:endParaRPr lang="es-ES" sz="2400" dirty="0">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Facilita </a:t>
            </a:r>
            <a:r>
              <a:rPr lang="es-ES" sz="2400" b="1" dirty="0" err="1">
                <a:latin typeface="Calibri" panose="020F0502020204030204" pitchFamily="34" charset="0"/>
                <a:ea typeface="Calibri" panose="020F0502020204030204" pitchFamily="34" charset="0"/>
                <a:cs typeface="Calibri" panose="020F0502020204030204" pitchFamily="34" charset="0"/>
              </a:rPr>
              <a:t>troubleshooting</a:t>
            </a:r>
            <a:r>
              <a:rPr lang="es-ES" sz="2400" b="1" dirty="0">
                <a:latin typeface="Calibri" panose="020F0502020204030204" pitchFamily="34" charset="0"/>
                <a:ea typeface="Calibri" panose="020F0502020204030204" pitchFamily="34" charset="0"/>
                <a:cs typeface="Calibri" panose="020F0502020204030204" pitchFamily="34" charset="0"/>
              </a:rPr>
              <a:t> (buscar la raíz del problema)</a:t>
            </a:r>
            <a:r>
              <a:rPr lang="es-ES" sz="2400" dirty="0">
                <a:latin typeface="Calibri" panose="020F0502020204030204" pitchFamily="34" charset="0"/>
                <a:ea typeface="Calibri" panose="020F0502020204030204" pitchFamily="34" charset="0"/>
                <a:cs typeface="Calibri" panose="020F0502020204030204" pitchFamily="34" charset="0"/>
              </a:rPr>
              <a:t>: al ubicar el problema en una “capa” (ej., capa 1: cable, capa 3: IP, capa 7: aplicación), se acota rápidamente la investigación.</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11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3AFB-54F6-A938-3FD7-60EC03BB222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5B0EA193-C62A-E6CD-8E3E-21D0FAEEABF5}"/>
              </a:ext>
            </a:extLst>
          </p:cNvPr>
          <p:cNvSpPr>
            <a:spLocks noGrp="1"/>
          </p:cNvSpPr>
          <p:nvPr>
            <p:ph type="title"/>
          </p:nvPr>
        </p:nvSpPr>
        <p:spPr/>
        <p:txBody>
          <a:bodyPr>
            <a:normAutofit/>
          </a:bodyPr>
          <a:lstStyle/>
          <a:p>
            <a:r>
              <a:rPr lang="es-CL" dirty="0"/>
              <a:t>Modelos de referencia y protocolos: Des</a:t>
            </a:r>
            <a:r>
              <a:rPr lang="es-ES" dirty="0">
                <a:ea typeface="Calibri" panose="020F0502020204030204" pitchFamily="34" charset="0"/>
              </a:rPr>
              <a:t>ventajas</a:t>
            </a:r>
            <a:endParaRPr lang="es-CL" dirty="0"/>
          </a:p>
        </p:txBody>
      </p:sp>
      <p:sp>
        <p:nvSpPr>
          <p:cNvPr id="4" name="Marcador de contenido 3">
            <a:extLst>
              <a:ext uri="{FF2B5EF4-FFF2-40B4-BE49-F238E27FC236}">
                <a16:creationId xmlns:a16="http://schemas.microsoft.com/office/drawing/2014/main" id="{534DE152-D174-7819-19FA-33C2ADA06FD2}"/>
              </a:ext>
            </a:extLst>
          </p:cNvPr>
          <p:cNvSpPr>
            <a:spLocks noGrp="1"/>
          </p:cNvSpPr>
          <p:nvPr>
            <p:ph idx="1"/>
          </p:nvPr>
        </p:nvSpPr>
        <p:spPr>
          <a:xfrm>
            <a:off x="435426" y="1077433"/>
            <a:ext cx="11350172" cy="4604657"/>
          </a:xfrm>
        </p:spPr>
        <p:txBody>
          <a:bodyPr>
            <a:normAutofit/>
          </a:bodyPr>
          <a:lstStyle/>
          <a:p>
            <a:pPr algn="just">
              <a:lnSpc>
                <a:spcPct val="100000"/>
              </a:lnSpc>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Abstracción imperfecta: </a:t>
            </a:r>
            <a:r>
              <a:rPr lang="es-ES" sz="2400" dirty="0">
                <a:latin typeface="Calibri" panose="020F0502020204030204" pitchFamily="34" charset="0"/>
                <a:ea typeface="Calibri" panose="020F0502020204030204" pitchFamily="34" charset="0"/>
                <a:cs typeface="Calibri" panose="020F0502020204030204" pitchFamily="34" charset="0"/>
              </a:rPr>
              <a:t>algunas funciones se reparten entre varias capas, por ejemplo, la compresión en aplicación o en transporte.</a:t>
            </a:r>
          </a:p>
          <a:p>
            <a:pPr algn="just">
              <a:lnSpc>
                <a:spcPct val="100000"/>
              </a:lnSpc>
              <a:buFont typeface="Wingdings" panose="05000000000000000000" pitchFamily="2" charset="2"/>
              <a:buChar char="§"/>
            </a:pPr>
            <a:endParaRPr lang="es-ES" sz="2400" b="1"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Discrepancias con implementaciones reales: </a:t>
            </a:r>
            <a:r>
              <a:rPr lang="es-ES" sz="2400" dirty="0">
                <a:latin typeface="Calibri" panose="020F0502020204030204" pitchFamily="34" charset="0"/>
                <a:ea typeface="Calibri" panose="020F0502020204030204" pitchFamily="34" charset="0"/>
                <a:cs typeface="Calibri" panose="020F0502020204030204" pitchFamily="34" charset="0"/>
              </a:rPr>
              <a:t>el modelo OSI de 7 capas no coincide exactamente con la pila de protocolos real de Internet (TCP/IP), lo que puede confundir.</a:t>
            </a:r>
          </a:p>
          <a:p>
            <a:pPr algn="just">
              <a:lnSpc>
                <a:spcPct val="100000"/>
              </a:lnSpc>
              <a:buFont typeface="Wingdings" panose="05000000000000000000" pitchFamily="2" charset="2"/>
              <a:buChar char="§"/>
            </a:pPr>
            <a:endParaRPr lang="es-ES" sz="2400" b="1"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Superposición funcional: </a:t>
            </a:r>
            <a:r>
              <a:rPr lang="es-ES" sz="2400" dirty="0">
                <a:latin typeface="Calibri" panose="020F0502020204030204" pitchFamily="34" charset="0"/>
                <a:ea typeface="Calibri" panose="020F0502020204030204" pitchFamily="34" charset="0"/>
                <a:cs typeface="Calibri" panose="020F0502020204030204" pitchFamily="34" charset="0"/>
              </a:rPr>
              <a:t>mecanismos de control de errores aparecen en enlace, transporte y aplicación con distintos alcances.</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794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BA63-FCAD-862E-3179-D00C6C35B959}"/>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8AEA865-4093-F067-779F-E6DB084E24DD}"/>
              </a:ext>
            </a:extLst>
          </p:cNvPr>
          <p:cNvSpPr>
            <a:spLocks noGrp="1"/>
          </p:cNvSpPr>
          <p:nvPr>
            <p:ph type="title"/>
          </p:nvPr>
        </p:nvSpPr>
        <p:spPr/>
        <p:txBody>
          <a:bodyPr>
            <a:normAutofit/>
          </a:bodyPr>
          <a:lstStyle/>
          <a:p>
            <a:r>
              <a:rPr lang="es-CL" dirty="0"/>
              <a:t>Modelos de referencia y protocolos: Casos de éxito</a:t>
            </a:r>
          </a:p>
        </p:txBody>
      </p:sp>
      <p:sp>
        <p:nvSpPr>
          <p:cNvPr id="4" name="Marcador de contenido 3">
            <a:extLst>
              <a:ext uri="{FF2B5EF4-FFF2-40B4-BE49-F238E27FC236}">
                <a16:creationId xmlns:a16="http://schemas.microsoft.com/office/drawing/2014/main" id="{871EEA68-1C13-3C8E-6A68-AFEA04A8469E}"/>
              </a:ext>
            </a:extLst>
          </p:cNvPr>
          <p:cNvSpPr>
            <a:spLocks noGrp="1"/>
          </p:cNvSpPr>
          <p:nvPr>
            <p:ph idx="1"/>
          </p:nvPr>
        </p:nvSpPr>
        <p:spPr>
          <a:xfrm>
            <a:off x="435426" y="1077433"/>
            <a:ext cx="11350172" cy="4604657"/>
          </a:xfrm>
        </p:spPr>
        <p:txBody>
          <a:bodyPr>
            <a:normAutofit/>
          </a:bodyPr>
          <a:lstStyle/>
          <a:p>
            <a:pPr algn="just">
              <a:lnSpc>
                <a:spcPct val="100000"/>
              </a:lnSpc>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La estandarización de Ethernet (IEEE 802.3) en casi todas las LAN del mundo, valiéndose del modelo en capas para evolucionar de 10 Mbps a 400 Gbps sin rediseñar toda la pila</a:t>
            </a:r>
            <a:r>
              <a:rPr lang="es-ES" sz="2400" dirty="0">
                <a:latin typeface="Calibri" panose="020F0502020204030204" pitchFamily="34" charset="0"/>
                <a:ea typeface="Calibri" panose="020F0502020204030204" pitchFamily="34" charset="0"/>
                <a:cs typeface="Calibri" panose="020F0502020204030204" pitchFamily="34" charset="0"/>
              </a:rPr>
              <a:t>, esto implica que la que la red ha podido evolucionar durante décadas cambiando tarjetas de red, switches y medios físicos para más velocidad, pero sin tener que rediseñar ni reemplazar todo el conjunto de protocolos y aplicaciones que dependen de Ethernet.</a:t>
            </a:r>
          </a:p>
          <a:p>
            <a:pPr algn="just">
              <a:lnSpc>
                <a:spcPct val="100000"/>
              </a:lnSpc>
              <a:buFont typeface="Wingdings" panose="05000000000000000000" pitchFamily="2" charset="2"/>
              <a:buChar char="§"/>
            </a:pPr>
            <a:endParaRPr lang="es-ES"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buFont typeface="Wingdings" panose="05000000000000000000" pitchFamily="2" charset="2"/>
              <a:buChar char="§"/>
            </a:pPr>
            <a:r>
              <a:rPr lang="es-ES" sz="2400" b="1" dirty="0">
                <a:latin typeface="Calibri" panose="020F0502020204030204" pitchFamily="34" charset="0"/>
                <a:ea typeface="Calibri" panose="020F0502020204030204" pitchFamily="34" charset="0"/>
                <a:cs typeface="Calibri" panose="020F0502020204030204" pitchFamily="34" charset="0"/>
              </a:rPr>
              <a:t>La adopción global de la pila TCP/IP, que gracias a su definición por capas permitió escalar desde redes militares y académicas a la Internet comercial y móvil actual</a:t>
            </a:r>
            <a:r>
              <a:rPr lang="es-ES" sz="2400" dirty="0">
                <a:latin typeface="Calibri" panose="020F0502020204030204" pitchFamily="34" charset="0"/>
                <a:ea typeface="Calibri" panose="020F0502020204030204" pitchFamily="34" charset="0"/>
                <a:cs typeface="Calibri" panose="020F0502020204030204" pitchFamily="34" charset="0"/>
              </a:rPr>
              <a:t>, esto hizo que redes muy distintas (militares, universitarias, de empresas, de operadores móviles) pudieran interconectarse sin cambiar toda su infraestructura.</a:t>
            </a:r>
          </a:p>
          <a:p>
            <a:pPr marL="0" indent="0" algn="just">
              <a:buNone/>
            </a:pPr>
            <a:endParaRPr lang="es-E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345370"/>
      </p:ext>
    </p:extLst>
  </p:cSld>
  <p:clrMapOvr>
    <a:masterClrMapping/>
  </p:clrMapOvr>
</p:sld>
</file>

<file path=ppt/theme/theme1.xml><?xml version="1.0" encoding="utf-8"?>
<a:theme xmlns:a="http://schemas.openxmlformats.org/drawingml/2006/main" name="Tema de Office">
  <a:themeElements>
    <a:clrScheme name="USS 1">
      <a:dk1>
        <a:srgbClr val="000000"/>
      </a:dk1>
      <a:lt1>
        <a:srgbClr val="FFFFFF"/>
      </a:lt1>
      <a:dk2>
        <a:srgbClr val="052A4A"/>
      </a:dk2>
      <a:lt2>
        <a:srgbClr val="ACCBF9"/>
      </a:lt2>
      <a:accent1>
        <a:srgbClr val="4A66AC"/>
      </a:accent1>
      <a:accent2>
        <a:srgbClr val="49769E"/>
      </a:accent2>
      <a:accent3>
        <a:srgbClr val="297FD5"/>
      </a:accent3>
      <a:accent4>
        <a:srgbClr val="5F86A9"/>
      </a:accent4>
      <a:accent5>
        <a:srgbClr val="00949D"/>
      </a:accent5>
      <a:accent6>
        <a:srgbClr val="8689A0"/>
      </a:accent6>
      <a:hlink>
        <a:srgbClr val="2A37C4"/>
      </a:hlink>
      <a:folHlink>
        <a:srgbClr val="00A7F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5e97ba-1964-4273-b2a7-681533174bc3" xsi:nil="true"/>
    <lcf76f155ced4ddcb4097134ff3c332f xmlns="cce4e3ee-c2a2-4c7a-918b-b127e3132e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509FA3A39657C40AFC0F8306931B1B0" ma:contentTypeVersion="14" ma:contentTypeDescription="Crear nuevo documento." ma:contentTypeScope="" ma:versionID="9366fca1d57295e94f091f9f7f341e87">
  <xsd:schema xmlns:xsd="http://www.w3.org/2001/XMLSchema" xmlns:xs="http://www.w3.org/2001/XMLSchema" xmlns:p="http://schemas.microsoft.com/office/2006/metadata/properties" xmlns:ns2="cce4e3ee-c2a2-4c7a-918b-b127e3132eda" xmlns:ns3="2e5e97ba-1964-4273-b2a7-681533174bc3" targetNamespace="http://schemas.microsoft.com/office/2006/metadata/properties" ma:root="true" ma:fieldsID="e828ea910f58594af2642bc80fde6b5c" ns2:_="" ns3:_="">
    <xsd:import namespace="cce4e3ee-c2a2-4c7a-918b-b127e3132eda"/>
    <xsd:import namespace="2e5e97ba-1964-4273-b2a7-681533174b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e3ee-c2a2-4c7a-918b-b127e3132e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208b3abc-62d9-4941-89fa-44cd12f9c5f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e97ba-1964-4273-b2a7-681533174b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0498d48-944b-455b-a242-2120352415cf}" ma:internalName="TaxCatchAll" ma:showField="CatchAllData" ma:web="2e5e97ba-1964-4273-b2a7-681533174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6A8969-39B7-4BDE-998D-A230BAF513EC}">
  <ds:schemaRefs>
    <ds:schemaRef ds:uri="http://schemas.microsoft.com/sharepoint/v3/contenttype/forms"/>
  </ds:schemaRefs>
</ds:datastoreItem>
</file>

<file path=customXml/itemProps2.xml><?xml version="1.0" encoding="utf-8"?>
<ds:datastoreItem xmlns:ds="http://schemas.openxmlformats.org/officeDocument/2006/customXml" ds:itemID="{D7F7813F-993C-4795-94B7-05A84F5C7BF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e5e97ba-1964-4273-b2a7-681533174bc3"/>
    <ds:schemaRef ds:uri="cce4e3ee-c2a2-4c7a-918b-b127e3132eda"/>
    <ds:schemaRef ds:uri="http://www.w3.org/XML/1998/namespace"/>
  </ds:schemaRefs>
</ds:datastoreItem>
</file>

<file path=customXml/itemProps3.xml><?xml version="1.0" encoding="utf-8"?>
<ds:datastoreItem xmlns:ds="http://schemas.openxmlformats.org/officeDocument/2006/customXml" ds:itemID="{0D0689B4-DEDF-4478-A6DC-6D786565C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4e3ee-c2a2-4c7a-918b-b127e3132eda"/>
    <ds:schemaRef ds:uri="2e5e97ba-1964-4273-b2a7-681533174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3101</TotalTime>
  <Words>6061</Words>
  <Application>Microsoft Office PowerPoint</Application>
  <PresentationFormat>Panorámica</PresentationFormat>
  <Paragraphs>370</Paragraphs>
  <Slides>49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Aptos</vt:lpstr>
      <vt:lpstr>Arial</vt:lpstr>
      <vt:lpstr>Calibri</vt:lpstr>
      <vt:lpstr>Montserrat</vt:lpstr>
      <vt:lpstr>Wingdings</vt:lpstr>
      <vt:lpstr>Tema de Office</vt:lpstr>
      <vt:lpstr>Semana 03: Modelos de referencia y protocolos</vt:lpstr>
      <vt:lpstr>Presentación de PowerPoint</vt:lpstr>
      <vt:lpstr>Presentación de PowerPoint</vt:lpstr>
      <vt:lpstr>Introducción </vt:lpstr>
      <vt:lpstr>Modelos de referencia y protocolos</vt:lpstr>
      <vt:lpstr>Modelos de referencia y protocolos</vt:lpstr>
      <vt:lpstr>Modelos de referencia y protocolos: Ventajas</vt:lpstr>
      <vt:lpstr>Modelos de referencia y protocolos: Desventajas</vt:lpstr>
      <vt:lpstr>Modelos de referencia y protocolos: Casos de éxito</vt:lpstr>
      <vt:lpstr>Modelo OSI: Capas y Protocolos</vt:lpstr>
      <vt:lpstr>Modelo OSI: Capas y Protocolos</vt:lpstr>
      <vt:lpstr>Modelo OSI: Capas y Protocolos</vt:lpstr>
      <vt:lpstr>Modelo OSI: Capas y Protocolos</vt:lpstr>
      <vt:lpstr>Modelo OSI: Capa 1 “Fisica”</vt:lpstr>
      <vt:lpstr>Modelo OSI: Capa 2 “Enlace de datos”</vt:lpstr>
      <vt:lpstr>Modelo OSI: Capa 2 “Enlace de datos”</vt:lpstr>
      <vt:lpstr>Modelo OSI: Capa 3 “Red”</vt:lpstr>
      <vt:lpstr>Modelo OSI: Capa 3 “Red”</vt:lpstr>
      <vt:lpstr>Modelo OSI: Capa 4 “Transporte”</vt:lpstr>
      <vt:lpstr>Modelo OSI: Capa 4 “Transporte”</vt:lpstr>
      <vt:lpstr>Modelo OSI: Capa 4 “Transporte”</vt:lpstr>
      <vt:lpstr>Modelo OSI: Capa 5“Sesión”</vt:lpstr>
      <vt:lpstr>Modelo OSI: Capa 5“Sesión”</vt:lpstr>
      <vt:lpstr>Modelo OSI: Capa 6 “Presentación”</vt:lpstr>
      <vt:lpstr>Modelo OSI: Capa 6 “Presentación”</vt:lpstr>
      <vt:lpstr>Modelo OSI: Capa 7 “Aplicación”</vt:lpstr>
      <vt:lpstr>Modelo OSI</vt:lpstr>
      <vt:lpstr>Modelo TCP/IP: Capas y Protocolos</vt:lpstr>
      <vt:lpstr>Modelo TCP/IP: Capas y Protocolos</vt:lpstr>
      <vt:lpstr>Presentación de PowerPoint</vt:lpstr>
      <vt:lpstr>Modelo TCP/IP: Capa 1 “Acceso a red”</vt:lpstr>
      <vt:lpstr>Modelo TCP/IP: Capa 1 “Acceso a red”</vt:lpstr>
      <vt:lpstr>Modelo TCP/IP: Capa 1 “Acceso a red”</vt:lpstr>
      <vt:lpstr>Modelo TCP/IP: Capa 1 “Acceso a red”</vt:lpstr>
      <vt:lpstr>Modelo TCP/IP: Capa 2 “Internet”</vt:lpstr>
      <vt:lpstr>Modelo TCP/IP: Capa 2 “Internet”</vt:lpstr>
      <vt:lpstr>Modelo TCP/IP: Capa 2 “Internet”</vt:lpstr>
      <vt:lpstr>Modelo TCP/IP: Capa 2 “Internet”</vt:lpstr>
      <vt:lpstr>Modelo TCP/IP: Capa 3 “Transporte”</vt:lpstr>
      <vt:lpstr>Modelo TCP/IP: Capa 3 “Transporte”</vt:lpstr>
      <vt:lpstr>Modelo TCP/IP: Capa 3 “Transporte”</vt:lpstr>
      <vt:lpstr>Modelo TCP/IP: Capa 3 “Transporte”</vt:lpstr>
      <vt:lpstr>Modelo TCP/IP: Capa 4 “Aplicación”</vt:lpstr>
      <vt:lpstr>Modelo TCP/IP: Capa 4 “Aplicación”</vt:lpstr>
      <vt:lpstr>Modelo TCP/IP: Capa 4 “Aplicación”</vt:lpstr>
      <vt:lpstr>Modelo TCP/IP: Capa 4 “Aplicación”</vt:lpstr>
      <vt:lpstr>Tabla comparativa OSI vs TCP/IP</vt:lpstr>
      <vt:lpstr>Protocolos básicos por capa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Benjamín Alarcón Meza</dc:creator>
  <cp:lastModifiedBy>Rene Galarce</cp:lastModifiedBy>
  <cp:revision>21</cp:revision>
  <dcterms:created xsi:type="dcterms:W3CDTF">2024-04-05T17:44:51Z</dcterms:created>
  <dcterms:modified xsi:type="dcterms:W3CDTF">2026-03-27T13:26:45Z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2024-04-05T17:56:51Z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a5b2c024-946a-41d1-a36f-72713e189ab8</vt:lpwstr>
  </property>
  <property fmtid="{D5CDD505-2E9C-101B-9397-08002B2CF9AE}" pid="8" name="MSIP_Label_9f4e9a4a-eb20-4aad-9a64-8872817c1a6f_ContentBits">
    <vt:lpwstr>0</vt:lpwstr>
  </property>
  <property fmtid="{D5CDD505-2E9C-101B-9397-08002B2CF9AE}" pid="9" name="ContentTypeId">
    <vt:lpwstr>0x0101007509FA3A39657C40AFC0F8306931B1B0</vt:lpwstr>
  </property>
  <property fmtid="{D5CDD505-2E9C-101B-9397-08002B2CF9AE}" pid="10" name="MediaServiceImageTags">
    <vt:lpwstr/>
  </property>
</Properties>
</file>