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73" r:id="rId5"/>
    <p:sldId id="29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11" r:id="rId30"/>
    <p:sldId id="319" r:id="rId31"/>
    <p:sldId id="320" r:id="rId32"/>
    <p:sldId id="312" r:id="rId33"/>
    <p:sldId id="313" r:id="rId34"/>
    <p:sldId id="314" r:id="rId35"/>
    <p:sldId id="316" r:id="rId36"/>
    <p:sldId id="317" r:id="rId37"/>
    <p:sldId id="318" r:id="rId38"/>
    <p:sldId id="271" r:id="rId3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A3D73-20B5-42F9-B551-FACEE34DB72A}" v="1" dt="2026-01-24T15:22:05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za Mariela Silva Acuña" userId="ec6c55f7-343d-4582-80dc-428dff63d489" providerId="ADAL" clId="{70D0AC55-E374-4B65-8ADB-2F756BEAA32B}"/>
    <pc:docChg chg="undo custSel addSld delSld modSld sldOrd">
      <pc:chgData name="Maritza Mariela Silva Acuña" userId="ec6c55f7-343d-4582-80dc-428dff63d489" providerId="ADAL" clId="{70D0AC55-E374-4B65-8ADB-2F756BEAA32B}" dt="2026-01-24T16:13:37.939" v="329" actId="6549"/>
      <pc:docMkLst>
        <pc:docMk/>
      </pc:docMkLst>
      <pc:sldChg chg="addSp delSp modSp mod">
        <pc:chgData name="Maritza Mariela Silva Acuña" userId="ec6c55f7-343d-4582-80dc-428dff63d489" providerId="ADAL" clId="{70D0AC55-E374-4B65-8ADB-2F756BEAA32B}" dt="2026-01-24T15:16:39.565" v="22" actId="1076"/>
        <pc:sldMkLst>
          <pc:docMk/>
          <pc:sldMk cId="3811858965" sldId="292"/>
        </pc:sldMkLst>
        <pc:picChg chg="del">
          <ac:chgData name="Maritza Mariela Silva Acuña" userId="ec6c55f7-343d-4582-80dc-428dff63d489" providerId="ADAL" clId="{70D0AC55-E374-4B65-8ADB-2F756BEAA32B}" dt="2026-01-24T15:01:02.635" v="0" actId="478"/>
          <ac:picMkLst>
            <pc:docMk/>
            <pc:sldMk cId="3811858965" sldId="292"/>
            <ac:picMk id="3" creationId="{70146018-65E3-58EA-57D4-25F928EC7099}"/>
          </ac:picMkLst>
        </pc:picChg>
        <pc:picChg chg="add del mod">
          <ac:chgData name="Maritza Mariela Silva Acuña" userId="ec6c55f7-343d-4582-80dc-428dff63d489" providerId="ADAL" clId="{70D0AC55-E374-4B65-8ADB-2F756BEAA32B}" dt="2026-01-24T15:02:44.176" v="10" actId="478"/>
          <ac:picMkLst>
            <pc:docMk/>
            <pc:sldMk cId="3811858965" sldId="292"/>
            <ac:picMk id="4" creationId="{F386122B-907B-010D-9A03-A206632B5984}"/>
          </ac:picMkLst>
        </pc:picChg>
        <pc:picChg chg="add del mod">
          <ac:chgData name="Maritza Mariela Silva Acuña" userId="ec6c55f7-343d-4582-80dc-428dff63d489" providerId="ADAL" clId="{70D0AC55-E374-4B65-8ADB-2F756BEAA32B}" dt="2026-01-24T15:05:14.433" v="18" actId="478"/>
          <ac:picMkLst>
            <pc:docMk/>
            <pc:sldMk cId="3811858965" sldId="292"/>
            <ac:picMk id="8" creationId="{52F27FC9-D2AF-60BA-B50C-6BBAB116FE02}"/>
          </ac:picMkLst>
        </pc:picChg>
        <pc:picChg chg="add mod">
          <ac:chgData name="Maritza Mariela Silva Acuña" userId="ec6c55f7-343d-4582-80dc-428dff63d489" providerId="ADAL" clId="{70D0AC55-E374-4B65-8ADB-2F756BEAA32B}" dt="2026-01-24T15:16:39.565" v="22" actId="1076"/>
          <ac:picMkLst>
            <pc:docMk/>
            <pc:sldMk cId="3811858965" sldId="292"/>
            <ac:picMk id="10" creationId="{A52CD814-D5CF-F668-8F3F-840C345C1F70}"/>
          </ac:picMkLst>
        </pc:picChg>
      </pc:sldChg>
      <pc:sldChg chg="modSp mod">
        <pc:chgData name="Maritza Mariela Silva Acuña" userId="ec6c55f7-343d-4582-80dc-428dff63d489" providerId="ADAL" clId="{70D0AC55-E374-4B65-8ADB-2F756BEAA32B}" dt="2026-01-24T15:23:39.254" v="84" actId="20577"/>
        <pc:sldMkLst>
          <pc:docMk/>
          <pc:sldMk cId="3436381168" sldId="293"/>
        </pc:sldMkLst>
        <pc:spChg chg="mod">
          <ac:chgData name="Maritza Mariela Silva Acuña" userId="ec6c55f7-343d-4582-80dc-428dff63d489" providerId="ADAL" clId="{70D0AC55-E374-4B65-8ADB-2F756BEAA32B}" dt="2026-01-24T15:23:39.254" v="84" actId="20577"/>
          <ac:spMkLst>
            <pc:docMk/>
            <pc:sldMk cId="3436381168" sldId="293"/>
            <ac:spMk id="4" creationId="{4D89DCDE-703E-3B8D-4B90-0941E3BCAC91}"/>
          </ac:spMkLst>
        </pc:spChg>
      </pc:sldChg>
      <pc:sldChg chg="modSp mod">
        <pc:chgData name="Maritza Mariela Silva Acuña" userId="ec6c55f7-343d-4582-80dc-428dff63d489" providerId="ADAL" clId="{70D0AC55-E374-4B65-8ADB-2F756BEAA32B}" dt="2026-01-24T15:21:52.930" v="75" actId="20577"/>
        <pc:sldMkLst>
          <pc:docMk/>
          <pc:sldMk cId="3869837057" sldId="294"/>
        </pc:sldMkLst>
        <pc:spChg chg="mod">
          <ac:chgData name="Maritza Mariela Silva Acuña" userId="ec6c55f7-343d-4582-80dc-428dff63d489" providerId="ADAL" clId="{70D0AC55-E374-4B65-8ADB-2F756BEAA32B}" dt="2026-01-24T15:21:52.930" v="75" actId="20577"/>
          <ac:spMkLst>
            <pc:docMk/>
            <pc:sldMk cId="3869837057" sldId="294"/>
            <ac:spMk id="7" creationId="{90C086E5-45D0-B884-7AD6-8BF401F3F410}"/>
          </ac:spMkLst>
        </pc:spChg>
        <pc:graphicFrameChg chg="modGraphic">
          <ac:chgData name="Maritza Mariela Silva Acuña" userId="ec6c55f7-343d-4582-80dc-428dff63d489" providerId="ADAL" clId="{70D0AC55-E374-4B65-8ADB-2F756BEAA32B}" dt="2026-01-24T15:21:39.748" v="67" actId="20577"/>
          <ac:graphicFrameMkLst>
            <pc:docMk/>
            <pc:sldMk cId="3869837057" sldId="294"/>
            <ac:graphicFrameMk id="3" creationId="{75B11088-4F7D-5B9E-F23B-3B4DD5C56F39}"/>
          </ac:graphicFrameMkLst>
        </pc:graphicFrameChg>
      </pc:sldChg>
      <pc:sldChg chg="modSp mod">
        <pc:chgData name="Maritza Mariela Silva Acuña" userId="ec6c55f7-343d-4582-80dc-428dff63d489" providerId="ADAL" clId="{70D0AC55-E374-4B65-8ADB-2F756BEAA32B}" dt="2026-01-24T15:22:11.809" v="80" actId="20577"/>
        <pc:sldMkLst>
          <pc:docMk/>
          <pc:sldMk cId="588231855" sldId="295"/>
        </pc:sldMkLst>
        <pc:graphicFrameChg chg="mod modGraphic">
          <ac:chgData name="Maritza Mariela Silva Acuña" userId="ec6c55f7-343d-4582-80dc-428dff63d489" providerId="ADAL" clId="{70D0AC55-E374-4B65-8ADB-2F756BEAA32B}" dt="2026-01-24T15:22:11.809" v="80" actId="20577"/>
          <ac:graphicFrameMkLst>
            <pc:docMk/>
            <pc:sldMk cId="588231855" sldId="295"/>
            <ac:graphicFrameMk id="5" creationId="{D6B80CA5-2830-EE4A-A0F0-56F59FE55B2E}"/>
          </ac:graphicFrameMkLst>
        </pc:graphicFrameChg>
      </pc:sldChg>
      <pc:sldChg chg="delSp modSp mod">
        <pc:chgData name="Maritza Mariela Silva Acuña" userId="ec6c55f7-343d-4582-80dc-428dff63d489" providerId="ADAL" clId="{70D0AC55-E374-4B65-8ADB-2F756BEAA32B}" dt="2026-01-24T15:22:40.993" v="82" actId="478"/>
        <pc:sldMkLst>
          <pc:docMk/>
          <pc:sldMk cId="2266737976" sldId="297"/>
        </pc:sldMkLst>
        <pc:picChg chg="del mod">
          <ac:chgData name="Maritza Mariela Silva Acuña" userId="ec6c55f7-343d-4582-80dc-428dff63d489" providerId="ADAL" clId="{70D0AC55-E374-4B65-8ADB-2F756BEAA32B}" dt="2026-01-24T15:22:40.993" v="82" actId="478"/>
          <ac:picMkLst>
            <pc:docMk/>
            <pc:sldMk cId="2266737976" sldId="297"/>
            <ac:picMk id="4" creationId="{AD42992E-56FF-C44E-4500-142D1E8C13D2}"/>
          </ac:picMkLst>
        </pc:picChg>
      </pc:sldChg>
      <pc:sldChg chg="modSp mod">
        <pc:chgData name="Maritza Mariela Silva Acuña" userId="ec6c55f7-343d-4582-80dc-428dff63d489" providerId="ADAL" clId="{70D0AC55-E374-4B65-8ADB-2F756BEAA32B}" dt="2026-01-24T16:13:37.939" v="329" actId="6549"/>
        <pc:sldMkLst>
          <pc:docMk/>
          <pc:sldMk cId="637739141" sldId="298"/>
        </pc:sldMkLst>
        <pc:spChg chg="mod">
          <ac:chgData name="Maritza Mariela Silva Acuña" userId="ec6c55f7-343d-4582-80dc-428dff63d489" providerId="ADAL" clId="{70D0AC55-E374-4B65-8ADB-2F756BEAA32B}" dt="2026-01-24T16:13:37.939" v="329" actId="6549"/>
          <ac:spMkLst>
            <pc:docMk/>
            <pc:sldMk cId="637739141" sldId="298"/>
            <ac:spMk id="5" creationId="{CF30A13E-4563-EA0C-466B-A518CC5B657D}"/>
          </ac:spMkLst>
        </pc:spChg>
      </pc:sldChg>
      <pc:sldChg chg="addSp delSp modSp new mod setBg">
        <pc:chgData name="Maritza Mariela Silva Acuña" userId="ec6c55f7-343d-4582-80dc-428dff63d489" providerId="ADAL" clId="{70D0AC55-E374-4B65-8ADB-2F756BEAA32B}" dt="2026-01-24T15:20:55.582" v="62" actId="14100"/>
        <pc:sldMkLst>
          <pc:docMk/>
          <pc:sldMk cId="664340108" sldId="299"/>
        </pc:sldMkLst>
        <pc:spChg chg="mod">
          <ac:chgData name="Maritza Mariela Silva Acuña" userId="ec6c55f7-343d-4582-80dc-428dff63d489" providerId="ADAL" clId="{70D0AC55-E374-4B65-8ADB-2F756BEAA32B}" dt="2026-01-24T15:19:43.215" v="51" actId="26606"/>
          <ac:spMkLst>
            <pc:docMk/>
            <pc:sldMk cId="664340108" sldId="299"/>
            <ac:spMk id="2" creationId="{991C98D9-50DB-A3F4-BCAC-0439D8640621}"/>
          </ac:spMkLst>
        </pc:spChg>
        <pc:spChg chg="del">
          <ac:chgData name="Maritza Mariela Silva Acuña" userId="ec6c55f7-343d-4582-80dc-428dff63d489" providerId="ADAL" clId="{70D0AC55-E374-4B65-8ADB-2F756BEAA32B}" dt="2026-01-24T15:18:27.563" v="24" actId="22"/>
          <ac:spMkLst>
            <pc:docMk/>
            <pc:sldMk cId="664340108" sldId="299"/>
            <ac:spMk id="3" creationId="{77EDF93A-5DF8-1443-4B51-3DA8F093C1C4}"/>
          </ac:spMkLst>
        </pc:spChg>
        <pc:spChg chg="add">
          <ac:chgData name="Maritza Mariela Silva Acuña" userId="ec6c55f7-343d-4582-80dc-428dff63d489" providerId="ADAL" clId="{70D0AC55-E374-4B65-8ADB-2F756BEAA32B}" dt="2026-01-24T15:19:43.215" v="51" actId="26606"/>
          <ac:spMkLst>
            <pc:docMk/>
            <pc:sldMk cId="664340108" sldId="299"/>
            <ac:spMk id="12" creationId="{99ED5833-B85B-4103-8A3B-CAB0308E6C15}"/>
          </ac:spMkLst>
        </pc:spChg>
        <pc:picChg chg="add mod ord">
          <ac:chgData name="Maritza Mariela Silva Acuña" userId="ec6c55f7-343d-4582-80dc-428dff63d489" providerId="ADAL" clId="{70D0AC55-E374-4B65-8ADB-2F756BEAA32B}" dt="2026-01-24T15:20:55.582" v="62" actId="14100"/>
          <ac:picMkLst>
            <pc:docMk/>
            <pc:sldMk cId="664340108" sldId="299"/>
            <ac:picMk id="5" creationId="{7DA5EF82-52C6-F5C7-B90A-FC6D7AC5B8B2}"/>
          </ac:picMkLst>
        </pc:picChg>
        <pc:picChg chg="add mod">
          <ac:chgData name="Maritza Mariela Silva Acuña" userId="ec6c55f7-343d-4582-80dc-428dff63d489" providerId="ADAL" clId="{70D0AC55-E374-4B65-8ADB-2F756BEAA32B}" dt="2026-01-24T15:20:47.822" v="61" actId="1076"/>
          <ac:picMkLst>
            <pc:docMk/>
            <pc:sldMk cId="664340108" sldId="299"/>
            <ac:picMk id="7" creationId="{1D893F23-B8DE-E63E-C913-B238250E55F6}"/>
          </ac:picMkLst>
        </pc:picChg>
      </pc:sldChg>
      <pc:sldChg chg="addSp delSp modSp new mod ord setBg">
        <pc:chgData name="Maritza Mariela Silva Acuña" userId="ec6c55f7-343d-4582-80dc-428dff63d489" providerId="ADAL" clId="{70D0AC55-E374-4B65-8ADB-2F756BEAA32B}" dt="2026-01-24T15:53:47.381" v="211" actId="20577"/>
        <pc:sldMkLst>
          <pc:docMk/>
          <pc:sldMk cId="447837685" sldId="300"/>
        </pc:sldMkLst>
        <pc:spChg chg="mod">
          <ac:chgData name="Maritza Mariela Silva Acuña" userId="ec6c55f7-343d-4582-80dc-428dff63d489" providerId="ADAL" clId="{70D0AC55-E374-4B65-8ADB-2F756BEAA32B}" dt="2026-01-24T15:53:47.381" v="211" actId="20577"/>
          <ac:spMkLst>
            <pc:docMk/>
            <pc:sldMk cId="447837685" sldId="300"/>
            <ac:spMk id="2" creationId="{BE38FA44-D1E9-2A63-6B5B-14D7B6F7A05B}"/>
          </ac:spMkLst>
        </pc:spChg>
        <pc:spChg chg="del">
          <ac:chgData name="Maritza Mariela Silva Acuña" userId="ec6c55f7-343d-4582-80dc-428dff63d489" providerId="ADAL" clId="{70D0AC55-E374-4B65-8ADB-2F756BEAA32B}" dt="2026-01-24T15:43:24.878" v="128" actId="22"/>
          <ac:spMkLst>
            <pc:docMk/>
            <pc:sldMk cId="447837685" sldId="300"/>
            <ac:spMk id="3" creationId="{3AB13115-E6FB-8B34-C4BD-3F55E5569CEB}"/>
          </ac:spMkLst>
        </pc:spChg>
        <pc:spChg chg="add del">
          <ac:chgData name="Maritza Mariela Silva Acuña" userId="ec6c55f7-343d-4582-80dc-428dff63d489" providerId="ADAL" clId="{70D0AC55-E374-4B65-8ADB-2F756BEAA32B}" dt="2026-01-24T15:43:29.270" v="132" actId="26606"/>
          <ac:spMkLst>
            <pc:docMk/>
            <pc:sldMk cId="447837685" sldId="300"/>
            <ac:spMk id="10" creationId="{D4771268-CB57-404A-9271-370EB28F6090}"/>
          </ac:spMkLst>
        </pc:spChg>
        <pc:spChg chg="add">
          <ac:chgData name="Maritza Mariela Silva Acuña" userId="ec6c55f7-343d-4582-80dc-428dff63d489" providerId="ADAL" clId="{70D0AC55-E374-4B65-8ADB-2F756BEAA32B}" dt="2026-01-24T15:43:29.281" v="133" actId="26606"/>
          <ac:spMkLst>
            <pc:docMk/>
            <pc:sldMk cId="447837685" sldId="300"/>
            <ac:spMk id="12" creationId="{91E5A9A7-95C6-4F4F-B00E-C82E07FE62EF}"/>
          </ac:spMkLst>
        </pc:spChg>
        <pc:spChg chg="add">
          <ac:chgData name="Maritza Mariela Silva Acuña" userId="ec6c55f7-343d-4582-80dc-428dff63d489" providerId="ADAL" clId="{70D0AC55-E374-4B65-8ADB-2F756BEAA32B}" dt="2026-01-24T15:43:29.281" v="133" actId="26606"/>
          <ac:spMkLst>
            <pc:docMk/>
            <pc:sldMk cId="447837685" sldId="300"/>
            <ac:spMk id="13" creationId="{A8384FB5-9ADC-4DDC-881B-597D56F5B15D}"/>
          </ac:spMkLst>
        </pc:spChg>
        <pc:spChg chg="add">
          <ac:chgData name="Maritza Mariela Silva Acuña" userId="ec6c55f7-343d-4582-80dc-428dff63d489" providerId="ADAL" clId="{70D0AC55-E374-4B65-8ADB-2F756BEAA32B}" dt="2026-01-24T15:43:29.281" v="133" actId="26606"/>
          <ac:spMkLst>
            <pc:docMk/>
            <pc:sldMk cId="447837685" sldId="300"/>
            <ac:spMk id="14" creationId="{D07DD2DE-F619-49DD-B5E7-03A290FF4ED1}"/>
          </ac:spMkLst>
        </pc:spChg>
        <pc:spChg chg="add">
          <ac:chgData name="Maritza Mariela Silva Acuña" userId="ec6c55f7-343d-4582-80dc-428dff63d489" providerId="ADAL" clId="{70D0AC55-E374-4B65-8ADB-2F756BEAA32B}" dt="2026-01-24T15:43:29.281" v="133" actId="26606"/>
          <ac:spMkLst>
            <pc:docMk/>
            <pc:sldMk cId="447837685" sldId="300"/>
            <ac:spMk id="16" creationId="{85149191-5F60-4A28-AAFF-039F96B0F3EC}"/>
          </ac:spMkLst>
        </pc:spChg>
        <pc:spChg chg="add">
          <ac:chgData name="Maritza Mariela Silva Acuña" userId="ec6c55f7-343d-4582-80dc-428dff63d489" providerId="ADAL" clId="{70D0AC55-E374-4B65-8ADB-2F756BEAA32B}" dt="2026-01-24T15:43:29.281" v="133" actId="26606"/>
          <ac:spMkLst>
            <pc:docMk/>
            <pc:sldMk cId="447837685" sldId="300"/>
            <ac:spMk id="18" creationId="{F8260ED5-17F7-4158-B241-D51DD4CF1B7E}"/>
          </ac:spMkLst>
        </pc:spChg>
        <pc:picChg chg="add mod ord">
          <ac:chgData name="Maritza Mariela Silva Acuña" userId="ec6c55f7-343d-4582-80dc-428dff63d489" providerId="ADAL" clId="{70D0AC55-E374-4B65-8ADB-2F756BEAA32B}" dt="2026-01-24T15:43:29.281" v="133" actId="26606"/>
          <ac:picMkLst>
            <pc:docMk/>
            <pc:sldMk cId="447837685" sldId="300"/>
            <ac:picMk id="5" creationId="{77CDC296-525F-419E-A2A7-C9116B9BA0B1}"/>
          </ac:picMkLst>
        </pc:picChg>
      </pc:sldChg>
      <pc:sldChg chg="new del">
        <pc:chgData name="Maritza Mariela Silva Acuña" userId="ec6c55f7-343d-4582-80dc-428dff63d489" providerId="ADAL" clId="{70D0AC55-E374-4B65-8ADB-2F756BEAA32B}" dt="2026-01-24T15:21:19.295" v="63" actId="47"/>
        <pc:sldMkLst>
          <pc:docMk/>
          <pc:sldMk cId="699192681" sldId="300"/>
        </pc:sldMkLst>
      </pc:sldChg>
      <pc:sldChg chg="new del">
        <pc:chgData name="Maritza Mariela Silva Acuña" userId="ec6c55f7-343d-4582-80dc-428dff63d489" providerId="ADAL" clId="{70D0AC55-E374-4B65-8ADB-2F756BEAA32B}" dt="2026-01-24T15:23:46.932" v="86" actId="680"/>
        <pc:sldMkLst>
          <pc:docMk/>
          <pc:sldMk cId="1784473504" sldId="300"/>
        </pc:sldMkLst>
      </pc:sldChg>
      <pc:sldChg chg="addSp delSp modSp new mod setBg">
        <pc:chgData name="Maritza Mariela Silva Acuña" userId="ec6c55f7-343d-4582-80dc-428dff63d489" providerId="ADAL" clId="{70D0AC55-E374-4B65-8ADB-2F756BEAA32B}" dt="2026-01-24T15:53:40.053" v="207" actId="20577"/>
        <pc:sldMkLst>
          <pc:docMk/>
          <pc:sldMk cId="804876057" sldId="301"/>
        </pc:sldMkLst>
        <pc:spChg chg="mod">
          <ac:chgData name="Maritza Mariela Silva Acuña" userId="ec6c55f7-343d-4582-80dc-428dff63d489" providerId="ADAL" clId="{70D0AC55-E374-4B65-8ADB-2F756BEAA32B}" dt="2026-01-24T15:53:40.053" v="207" actId="20577"/>
          <ac:spMkLst>
            <pc:docMk/>
            <pc:sldMk cId="804876057" sldId="301"/>
            <ac:spMk id="2" creationId="{5630B188-86A1-8084-3A88-7D7FE8ABD11D}"/>
          </ac:spMkLst>
        </pc:spChg>
        <pc:spChg chg="del">
          <ac:chgData name="Maritza Mariela Silva Acuña" userId="ec6c55f7-343d-4582-80dc-428dff63d489" providerId="ADAL" clId="{70D0AC55-E374-4B65-8ADB-2F756BEAA32B}" dt="2026-01-24T15:47:32.230" v="160" actId="22"/>
          <ac:spMkLst>
            <pc:docMk/>
            <pc:sldMk cId="804876057" sldId="301"/>
            <ac:spMk id="3" creationId="{295708E1-8989-D864-38CA-1CD49765BE20}"/>
          </ac:spMkLst>
        </pc:spChg>
        <pc:spChg chg="add">
          <ac:chgData name="Maritza Mariela Silva Acuña" userId="ec6c55f7-343d-4582-80dc-428dff63d489" providerId="ADAL" clId="{70D0AC55-E374-4B65-8ADB-2F756BEAA32B}" dt="2026-01-24T15:49:13.649" v="177" actId="26606"/>
          <ac:spMkLst>
            <pc:docMk/>
            <pc:sldMk cId="804876057" sldId="301"/>
            <ac:spMk id="14" creationId="{96646FC9-C66D-4EC7-8310-0DD4ACC49C6C}"/>
          </ac:spMkLst>
        </pc:spChg>
        <pc:spChg chg="add">
          <ac:chgData name="Maritza Mariela Silva Acuña" userId="ec6c55f7-343d-4582-80dc-428dff63d489" providerId="ADAL" clId="{70D0AC55-E374-4B65-8ADB-2F756BEAA32B}" dt="2026-01-24T15:49:13.649" v="177" actId="26606"/>
          <ac:spMkLst>
            <pc:docMk/>
            <pc:sldMk cId="804876057" sldId="301"/>
            <ac:spMk id="16" creationId="{A3473CF9-37EB-43E7-89EF-D2D1C53D1DAC}"/>
          </ac:spMkLst>
        </pc:spChg>
        <pc:spChg chg="add">
          <ac:chgData name="Maritza Mariela Silva Acuña" userId="ec6c55f7-343d-4582-80dc-428dff63d489" providerId="ADAL" clId="{70D0AC55-E374-4B65-8ADB-2F756BEAA32B}" dt="2026-01-24T15:49:13.649" v="177" actId="26606"/>
          <ac:spMkLst>
            <pc:docMk/>
            <pc:sldMk cId="804876057" sldId="301"/>
            <ac:spMk id="18" creationId="{586B4EF9-43BA-4655-A6FF-1D8E21574C95}"/>
          </ac:spMkLst>
        </pc:spChg>
        <pc:picChg chg="add mod ord modCrop">
          <ac:chgData name="Maritza Mariela Silva Acuña" userId="ec6c55f7-343d-4582-80dc-428dff63d489" providerId="ADAL" clId="{70D0AC55-E374-4B65-8ADB-2F756BEAA32B}" dt="2026-01-24T15:49:54.683" v="186" actId="732"/>
          <ac:picMkLst>
            <pc:docMk/>
            <pc:sldMk cId="804876057" sldId="301"/>
            <ac:picMk id="5" creationId="{881E3AD4-4E28-16FE-A905-877CFC66752F}"/>
          </ac:picMkLst>
        </pc:picChg>
        <pc:picChg chg="add del mod modCrop">
          <ac:chgData name="Maritza Mariela Silva Acuña" userId="ec6c55f7-343d-4582-80dc-428dff63d489" providerId="ADAL" clId="{70D0AC55-E374-4B65-8ADB-2F756BEAA32B}" dt="2026-01-24T15:48:32.054" v="172" actId="478"/>
          <ac:picMkLst>
            <pc:docMk/>
            <pc:sldMk cId="804876057" sldId="301"/>
            <ac:picMk id="7" creationId="{D7FB1CC9-2881-03A5-49CF-F2AB18B26C46}"/>
          </ac:picMkLst>
        </pc:picChg>
        <pc:picChg chg="add mod">
          <ac:chgData name="Maritza Mariela Silva Acuña" userId="ec6c55f7-343d-4582-80dc-428dff63d489" providerId="ADAL" clId="{70D0AC55-E374-4B65-8ADB-2F756BEAA32B}" dt="2026-01-24T15:49:36.100" v="182" actId="1076"/>
          <ac:picMkLst>
            <pc:docMk/>
            <pc:sldMk cId="804876057" sldId="301"/>
            <ac:picMk id="9" creationId="{BAB9B162-035E-DFA2-6419-1BECC035D3E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B5C2062-4C6F-58DF-1E99-D2204908E8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AA4CE8-F02C-8926-ED66-924EB0E952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390E3-BB12-AA41-842E-54CB71578BE8}" type="datetimeFigureOut">
              <a:rPr lang="es-CL" smtClean="0"/>
              <a:t>20-03-2026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7A45D3-4F52-6312-CBF2-53AB3026C5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1B92E5-861D-3842-B869-7DBA86F85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477AE-4EAB-E549-890C-C70837E8BD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1813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834E-DECA-374F-B918-F97D1C07DD57}" type="datetimeFigureOut">
              <a:rPr lang="es-CL" smtClean="0"/>
              <a:t>20-03-2026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BB672-C539-BA43-BE21-57857069430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980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DB83BB29-10DA-8F41-9D42-1E324A43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75" y="2983036"/>
            <a:ext cx="6779624" cy="1189236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AF326BB6-0E89-DB82-D463-929C294E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075" y="4172272"/>
            <a:ext cx="6779624" cy="672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D4ED8-5FDA-6D5A-CA91-960492600793}"/>
              </a:ext>
            </a:extLst>
          </p:cNvPr>
          <p:cNvSpPr txBox="1">
            <a:spLocks/>
          </p:cNvSpPr>
          <p:nvPr userDrawn="1"/>
        </p:nvSpPr>
        <p:spPr>
          <a:xfrm>
            <a:off x="323074" y="6134154"/>
            <a:ext cx="5919203" cy="672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>
                <a:solidFill>
                  <a:schemeClr val="bg2">
                    <a:lumMod val="25000"/>
                  </a:schemeClr>
                </a:solidFill>
              </a:rPr>
              <a:t>Haz clic para editar el estilo de subtítulo del patrón</a:t>
            </a:r>
            <a:endParaRPr lang="es-CL" sz="140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opcion 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DB83BB29-10DA-8F41-9D42-1E324A43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75" y="2983036"/>
            <a:ext cx="6779624" cy="1189236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AF326BB6-0E89-DB82-D463-929C294E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075" y="4172272"/>
            <a:ext cx="6779624" cy="6728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D4ED8-5FDA-6D5A-CA91-960492600793}"/>
              </a:ext>
            </a:extLst>
          </p:cNvPr>
          <p:cNvSpPr txBox="1">
            <a:spLocks/>
          </p:cNvSpPr>
          <p:nvPr userDrawn="1"/>
        </p:nvSpPr>
        <p:spPr>
          <a:xfrm>
            <a:off x="323074" y="6134154"/>
            <a:ext cx="5919203" cy="672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>
                <a:solidFill>
                  <a:schemeClr val="bg2">
                    <a:lumMod val="25000"/>
                  </a:schemeClr>
                </a:solidFill>
              </a:rPr>
              <a:t>Haz clic para editar el estilo de subtítulo del patrón</a:t>
            </a:r>
            <a:endParaRPr lang="es-CL" sz="140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5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E73376D-6DC0-C86C-F5D3-5637CC24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28" y="2236995"/>
            <a:ext cx="6849121" cy="2384009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599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NTERIO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FE3EF7-F057-72F9-9AC5-71281EA5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6" y="141596"/>
            <a:ext cx="11495313" cy="93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5FEFC3-25B1-2C67-C64D-A820D0BAE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85" y="1709056"/>
            <a:ext cx="11350172" cy="4604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96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54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390106-5CDB-9AA2-85B6-92F16D1D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6" y="141596"/>
            <a:ext cx="11495313" cy="93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084DFF-FE77-FBB4-E844-ECFFD5AAF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285" y="1709056"/>
            <a:ext cx="11350172" cy="4604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600AF-24BA-6313-A0B5-72AFD3809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857" y="6333217"/>
            <a:ext cx="274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267430-99BF-4353-AA10-F03BDF83D10D}" type="datetimeFigureOut">
              <a:rPr lang="es-CL" smtClean="0"/>
              <a:t>20-03-2026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F1664-B91E-96CD-F683-7E0B629C4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3714"/>
            <a:ext cx="41148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8016DA-A718-2F8A-176C-B4FFCFFA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4970" y="6313713"/>
            <a:ext cx="274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4978CE-5BC3-4F59-B9F8-330DC83C3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06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  <p:sldLayoutId id="2147483650" r:id="rId3"/>
    <p:sldLayoutId id="2147483654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E6DDCB-E26E-6C35-4CED-7AB1BEC2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Semana 02: </a:t>
            </a:r>
            <a:r>
              <a:rPr lang="es-ES" dirty="0"/>
              <a:t>Rol de la Infraestructura de Red en las Organizaciones</a:t>
            </a:r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6FEC9DE-304A-C9D8-DDD5-D7D047E8C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Infraestructura TI</a:t>
            </a:r>
            <a:endParaRPr lang="es-CL" dirty="0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2C5B1ADA-D8DD-C046-DA3C-F611483C7385}"/>
              </a:ext>
            </a:extLst>
          </p:cNvPr>
          <p:cNvSpPr txBox="1">
            <a:spLocks/>
          </p:cNvSpPr>
          <p:nvPr/>
        </p:nvSpPr>
        <p:spPr>
          <a:xfrm>
            <a:off x="323075" y="6222534"/>
            <a:ext cx="6779624" cy="516374"/>
          </a:xfrm>
          <a:prstGeom prst="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MX" sz="1600" dirty="0">
                <a:latin typeface="Calibri"/>
                <a:ea typeface="Calibri"/>
                <a:cs typeface="Calibri"/>
              </a:rPr>
              <a:t>Ingeniería civil informática, semestre 2026</a:t>
            </a:r>
            <a:endParaRPr lang="es-CL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25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68AF8-17C2-98E6-506F-0B232AB29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29CB723-1327-BF22-E250-9503F368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Redes Cableadas: Ethernet Moderno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3FE400-DEB2-47AA-2A81-642C6EB3A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3923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dirty="0"/>
              <a:t>Las </a:t>
            </a:r>
            <a:r>
              <a:rPr lang="es-ES" sz="2000" b="1" dirty="0"/>
              <a:t>redes Ethernet cableadas</a:t>
            </a:r>
            <a:r>
              <a:rPr lang="es-ES" sz="2000" dirty="0"/>
              <a:t> son el estándar dominante para conectividad de red por cable, ofreciendo transmisión de datos de alta velocidad a través de cobre o fibra óptica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Ethernet es una tecnología de red de área local (LAN) que define los estándares para la transmisión física de datos entre dispositivos conectados por cable.​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Las versiones modernas (10 </a:t>
            </a:r>
            <a:r>
              <a:rPr lang="es-ES" sz="2000" dirty="0" err="1"/>
              <a:t>GbE</a:t>
            </a:r>
            <a:r>
              <a:rPr lang="es-ES" sz="2000" dirty="0"/>
              <a:t> y superiores) están diseñadas específicamente para entornos de alto rendimiento como </a:t>
            </a:r>
            <a:r>
              <a:rPr lang="es-ES" sz="2000" dirty="0" err="1"/>
              <a:t>backbones</a:t>
            </a:r>
            <a:r>
              <a:rPr lang="es-ES" sz="2000" dirty="0"/>
              <a:t> de campus, centros de datos y redes empresariales.</a:t>
            </a:r>
          </a:p>
          <a:p>
            <a:pPr marL="457200" lvl="1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s-ES" sz="2000" b="1" dirty="0"/>
              <a:t>Casos de uso típicos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 err="1"/>
              <a:t>Backbones</a:t>
            </a:r>
            <a:r>
              <a:rPr lang="es-ES" sz="2000" dirty="0"/>
              <a:t> de campus universitario y empresarial: 10 </a:t>
            </a:r>
            <a:r>
              <a:rPr lang="es-ES" sz="2000" dirty="0" err="1"/>
              <a:t>GbE</a:t>
            </a:r>
            <a:r>
              <a:rPr lang="es-ES" sz="2000" dirty="0"/>
              <a:t> como estándar para interconexión entre edificios.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Centros de datos y </a:t>
            </a:r>
            <a:r>
              <a:rPr lang="es-ES" sz="2000" dirty="0" err="1"/>
              <a:t>cloud</a:t>
            </a:r>
            <a:r>
              <a:rPr lang="es-ES" sz="2000" dirty="0"/>
              <a:t> </a:t>
            </a:r>
            <a:r>
              <a:rPr lang="es-ES" sz="2000" dirty="0" err="1"/>
              <a:t>computing</a:t>
            </a:r>
            <a:r>
              <a:rPr lang="es-ES" sz="2000" dirty="0"/>
              <a:t>: 25/40/100 </a:t>
            </a:r>
            <a:r>
              <a:rPr lang="es-ES" sz="2000" dirty="0" err="1"/>
              <a:t>GbE</a:t>
            </a:r>
            <a:r>
              <a:rPr lang="es-ES" sz="2000" dirty="0"/>
              <a:t> para servidores, virtualización masiva y computación paralela.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Aplicaciones de IA y </a:t>
            </a:r>
            <a:r>
              <a:rPr lang="es-ES" sz="2000" dirty="0" err="1"/>
              <a:t>big</a:t>
            </a:r>
            <a:r>
              <a:rPr lang="es-ES" sz="2000" dirty="0"/>
              <a:t> data: requieren ancho de banda masivo que solo 40/100 </a:t>
            </a:r>
            <a:r>
              <a:rPr lang="es-ES" sz="2000" dirty="0" err="1"/>
              <a:t>GbE</a:t>
            </a:r>
            <a:r>
              <a:rPr lang="es-ES" sz="2000" dirty="0"/>
              <a:t> pueden proporcionar.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Dispositivos </a:t>
            </a:r>
            <a:r>
              <a:rPr lang="es-ES" sz="2000" dirty="0" err="1"/>
              <a:t>IoT</a:t>
            </a:r>
            <a:r>
              <a:rPr lang="es-ES" sz="2000" dirty="0"/>
              <a:t> e infraestructura inteligente: </a:t>
            </a:r>
            <a:r>
              <a:rPr lang="es-ES" sz="2000" dirty="0" err="1"/>
              <a:t>PoE</a:t>
            </a:r>
            <a:r>
              <a:rPr lang="es-ES" sz="2000" dirty="0"/>
              <a:t>/</a:t>
            </a:r>
            <a:r>
              <a:rPr lang="es-ES" sz="2000" dirty="0" err="1"/>
              <a:t>PoE</a:t>
            </a:r>
            <a:r>
              <a:rPr lang="es-ES" sz="2000" dirty="0"/>
              <a:t>+ alimenta cámaras IP, sensores, </a:t>
            </a:r>
            <a:r>
              <a:rPr lang="es-ES" sz="2000" dirty="0" err="1"/>
              <a:t>APs</a:t>
            </a:r>
            <a:r>
              <a:rPr lang="es-ES" sz="2000" dirty="0"/>
              <a:t> </a:t>
            </a:r>
            <a:r>
              <a:rPr lang="es-ES" sz="2000" dirty="0" err="1"/>
              <a:t>Wi</a:t>
            </a:r>
            <a:r>
              <a:rPr lang="es-ES" sz="2000" dirty="0"/>
              <a:t>-Fi, iluminación inteligente desde un único punto de gestión.</a:t>
            </a:r>
          </a:p>
        </p:txBody>
      </p:sp>
    </p:spTree>
    <p:extLst>
      <p:ext uri="{BB962C8B-B14F-4D97-AF65-F5344CB8AC3E}">
        <p14:creationId xmlns:p14="http://schemas.microsoft.com/office/powerpoint/2010/main" val="108134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3B460-053F-6385-D41E-BDA359D8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8323BB3-8192-0245-43F7-18D5CC17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Redes Cableadas: Ethernet Moderno - Estándares de velocidad principales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91969E-AAEA-95A4-7424-ACD7B9B6A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8144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b="1" dirty="0"/>
              <a:t>10 Gigabit Ethernet (10 </a:t>
            </a:r>
            <a:r>
              <a:rPr lang="es-ES" sz="2200" b="1" dirty="0" err="1"/>
              <a:t>GbE</a:t>
            </a:r>
            <a:r>
              <a:rPr lang="es-ES" sz="2200" b="1" dirty="0"/>
              <a:t>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Proporciona velocidades de transmisión de 10 Gbps, diez veces más rápido que Gigabit Ethernet tradicional.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Estándar definido por IEEE 802.3ae, usado ampliamente en </a:t>
            </a:r>
            <a:r>
              <a:rPr lang="es-ES" sz="2200" dirty="0" err="1"/>
              <a:t>backbones</a:t>
            </a:r>
            <a:r>
              <a:rPr lang="es-ES" sz="2200" dirty="0"/>
              <a:t> de campus y data centers.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Soporta cables de cobre (Cat 6a/Cat 7) y fibra óptica para diferentes distancias.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Ofrece baja latencia crítica para aplicaciones en tiempo real, computación paralela masiva y trading financiero.</a:t>
            </a:r>
          </a:p>
          <a:p>
            <a:pPr marL="0" indent="0" algn="just">
              <a:buNone/>
            </a:pPr>
            <a:r>
              <a:rPr lang="es-ES" sz="22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85675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73E6A-D28C-EA7D-3A51-A4642981B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14898F-89CF-209F-B521-003DDD79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Redes Cableadas: Ethernet Moderno - Estándares de velocidad principales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6A7ABE-A2D5-DE17-A505-52200A9A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8144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b="1" dirty="0"/>
              <a:t>25/40/100 </a:t>
            </a:r>
            <a:r>
              <a:rPr lang="es-ES" sz="2200" b="1" dirty="0" err="1"/>
              <a:t>GbE</a:t>
            </a:r>
            <a:r>
              <a:rPr lang="es-ES" sz="2200" b="1" dirty="0"/>
              <a:t> - Velocidades ultra altas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25 </a:t>
            </a:r>
            <a:r>
              <a:rPr lang="es-ES" sz="2200" dirty="0" err="1"/>
              <a:t>GbE</a:t>
            </a:r>
            <a:r>
              <a:rPr lang="es-ES" sz="2200" dirty="0"/>
              <a:t>: velocidad óptima para servidores individuales, evolución natural desde 10 </a:t>
            </a:r>
            <a:r>
              <a:rPr lang="es-ES" sz="2200" dirty="0" err="1"/>
              <a:t>GbE</a:t>
            </a:r>
            <a:r>
              <a:rPr lang="es-ES" sz="22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40 </a:t>
            </a:r>
            <a:r>
              <a:rPr lang="es-ES" sz="2200" dirty="0" err="1"/>
              <a:t>GbE</a:t>
            </a:r>
            <a:r>
              <a:rPr lang="es-ES" sz="2200" dirty="0"/>
              <a:t>: puede funcionar como cuatro enlaces de 10 </a:t>
            </a:r>
            <a:r>
              <a:rPr lang="es-ES" sz="2200" dirty="0" err="1"/>
              <a:t>GbE</a:t>
            </a:r>
            <a:r>
              <a:rPr lang="es-ES" sz="2200" dirty="0"/>
              <a:t> o un único puerto de 40 Gbps.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100 </a:t>
            </a:r>
            <a:r>
              <a:rPr lang="es-ES" sz="2200" dirty="0" err="1"/>
              <a:t>GbE</a:t>
            </a:r>
            <a:r>
              <a:rPr lang="es-ES" sz="2200" dirty="0"/>
              <a:t>: usado en </a:t>
            </a:r>
            <a:r>
              <a:rPr lang="es-ES" sz="2200" dirty="0" err="1"/>
              <a:t>backbones</a:t>
            </a:r>
            <a:r>
              <a:rPr lang="es-ES" sz="2200" dirty="0"/>
              <a:t> de centros de datos </a:t>
            </a:r>
            <a:r>
              <a:rPr lang="es-ES" sz="2200" dirty="0" err="1"/>
              <a:t>tier</a:t>
            </a:r>
            <a:r>
              <a:rPr lang="es-ES" sz="2200" dirty="0"/>
              <a:t> 1 y aplicaciones que requieren ancho de banda masivo.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Necesarios para soportar aplicaciones modernas de IA, </a:t>
            </a:r>
            <a:r>
              <a:rPr lang="es-ES" sz="2200" dirty="0" err="1"/>
              <a:t>big</a:t>
            </a:r>
            <a:r>
              <a:rPr lang="es-ES" sz="2200" dirty="0"/>
              <a:t> data, </a:t>
            </a:r>
            <a:r>
              <a:rPr lang="es-ES" sz="2200" dirty="0" err="1"/>
              <a:t>streaming</a:t>
            </a:r>
            <a:r>
              <a:rPr lang="es-ES" sz="2200" dirty="0"/>
              <a:t> 4K/8K y transferencias masivas de datos.</a:t>
            </a:r>
          </a:p>
        </p:txBody>
      </p:sp>
    </p:spTree>
    <p:extLst>
      <p:ext uri="{BB962C8B-B14F-4D97-AF65-F5344CB8AC3E}">
        <p14:creationId xmlns:p14="http://schemas.microsoft.com/office/powerpoint/2010/main" val="314339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08EB3-7245-E25A-D4D8-25F2EEBC0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CB19DDE-A8A4-10BF-DF10-BE8CF549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Redes Cableadas: Ethernet Moderno - Estándares de velocidad principales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50C9C1-B415-034F-552B-C9D980075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8144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b="1" dirty="0" err="1"/>
              <a:t>Power</a:t>
            </a:r>
            <a:r>
              <a:rPr lang="es-ES" sz="2200" b="1" dirty="0"/>
              <a:t> </a:t>
            </a:r>
            <a:r>
              <a:rPr lang="es-ES" sz="2200" b="1" dirty="0" err="1"/>
              <a:t>over</a:t>
            </a:r>
            <a:r>
              <a:rPr lang="es-ES" sz="2200" b="1" dirty="0"/>
              <a:t> Ethernet (</a:t>
            </a:r>
            <a:r>
              <a:rPr lang="es-ES" sz="2200" b="1" dirty="0" err="1"/>
              <a:t>PoE</a:t>
            </a:r>
            <a:r>
              <a:rPr lang="es-ES" sz="2200" b="1" dirty="0"/>
              <a:t>/</a:t>
            </a:r>
            <a:r>
              <a:rPr lang="es-ES" sz="2200" b="1" dirty="0" err="1"/>
              <a:t>PoE</a:t>
            </a:r>
            <a:r>
              <a:rPr lang="es-ES" sz="2200" b="1" dirty="0"/>
              <a:t>+/</a:t>
            </a:r>
            <a:r>
              <a:rPr lang="es-ES" sz="2200" b="1" dirty="0" err="1"/>
              <a:t>PoE</a:t>
            </a:r>
            <a:r>
              <a:rPr lang="es-ES" sz="2200" b="1" dirty="0"/>
              <a:t>++)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ES" sz="22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Permite transmitir datos y energía eléctrica simultáneamente sobre el mismo cable de red (Cat 5e/Cat 6).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 err="1"/>
              <a:t>PoE</a:t>
            </a:r>
            <a:r>
              <a:rPr lang="es-ES" sz="2200" dirty="0"/>
              <a:t> (IEEE 802.3af): hasta 15.4W - ideal para teléfonos IP, cámaras básicas.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 err="1"/>
              <a:t>PoE</a:t>
            </a:r>
            <a:r>
              <a:rPr lang="es-ES" sz="2200" dirty="0"/>
              <a:t>+ (IEEE 802.3at): hasta 30W - soporta </a:t>
            </a:r>
            <a:r>
              <a:rPr lang="es-ES" sz="2200" dirty="0" err="1"/>
              <a:t>access</a:t>
            </a:r>
            <a:r>
              <a:rPr lang="es-ES" sz="2200" dirty="0"/>
              <a:t> </a:t>
            </a:r>
            <a:r>
              <a:rPr lang="es-ES" sz="2200" dirty="0" err="1"/>
              <a:t>points</a:t>
            </a:r>
            <a:r>
              <a:rPr lang="es-ES" sz="2200" dirty="0"/>
              <a:t> </a:t>
            </a:r>
            <a:r>
              <a:rPr lang="es-ES" sz="2200" dirty="0" err="1"/>
              <a:t>Wi</a:t>
            </a:r>
            <a:r>
              <a:rPr lang="es-ES" sz="2200" dirty="0"/>
              <a:t>-Fi modernos, cámaras IR, intercomunicadores.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 err="1"/>
              <a:t>PoE</a:t>
            </a:r>
            <a:r>
              <a:rPr lang="es-ES" sz="2200" dirty="0"/>
              <a:t>++ (IEEE 802.3bt): hasta 60W (</a:t>
            </a:r>
            <a:r>
              <a:rPr lang="es-ES" sz="2200" dirty="0" err="1"/>
              <a:t>Type</a:t>
            </a:r>
            <a:r>
              <a:rPr lang="es-ES" sz="2200" dirty="0"/>
              <a:t> 3) o 90-100W (</a:t>
            </a:r>
            <a:r>
              <a:rPr lang="es-ES" sz="2200" dirty="0" err="1"/>
              <a:t>Type</a:t>
            </a:r>
            <a:r>
              <a:rPr lang="es-ES" sz="2200" dirty="0"/>
              <a:t> 4) - dispositivos de alto consumo, PTZ cameras, iluminación </a:t>
            </a:r>
            <a:r>
              <a:rPr lang="es-ES" sz="2200" dirty="0" err="1"/>
              <a:t>PoE</a:t>
            </a:r>
            <a:r>
              <a:rPr lang="es-ES" sz="2200" dirty="0"/>
              <a:t>, </a:t>
            </a:r>
            <a:r>
              <a:rPr lang="es-ES" sz="2200" dirty="0" err="1"/>
              <a:t>displays</a:t>
            </a:r>
            <a:r>
              <a:rPr lang="es-ES" sz="22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Elimina la necesidad de cables de alimentación separados para dispositivos </a:t>
            </a:r>
            <a:r>
              <a:rPr lang="es-ES" sz="2200" dirty="0" err="1"/>
              <a:t>IoT</a:t>
            </a:r>
            <a:r>
              <a:rPr lang="es-ES" sz="2200" dirty="0"/>
              <a:t>, cámaras IP y </a:t>
            </a:r>
            <a:r>
              <a:rPr lang="es-ES" sz="2200" dirty="0" err="1"/>
              <a:t>APs</a:t>
            </a:r>
            <a:r>
              <a:rPr lang="es-ES" sz="2200" dirty="0"/>
              <a:t>, simplificando instalación y reduciendo costos.</a:t>
            </a:r>
          </a:p>
        </p:txBody>
      </p:sp>
    </p:spTree>
    <p:extLst>
      <p:ext uri="{BB962C8B-B14F-4D97-AF65-F5344CB8AC3E}">
        <p14:creationId xmlns:p14="http://schemas.microsoft.com/office/powerpoint/2010/main" val="288075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A27B5-47F4-01FA-62D5-4315AFC21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9FD90A4-0736-2D15-05FF-63CD8580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Cableadas: Ethernet Moderno - Ventajas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DB1B96-B056-D5A1-A44B-7CC0CCD97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211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b="1" dirty="0"/>
              <a:t>Alta velocidad y rendimiento superior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Velocidades consistentes y estables sin fluctuaciones causadas por interferencias.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Cables Cat 6 pueden soportar hasta 10 Gbps; Cat 6a/7 mantienen ese rendimiento a mayores distancias.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Esencial para </a:t>
            </a:r>
            <a:r>
              <a:rPr lang="es-ES" sz="2200" dirty="0" err="1"/>
              <a:t>streaming</a:t>
            </a:r>
            <a:r>
              <a:rPr lang="es-ES" sz="2200" dirty="0"/>
              <a:t> 4K, </a:t>
            </a:r>
            <a:r>
              <a:rPr lang="es-ES" sz="2200" dirty="0" err="1"/>
              <a:t>gaming</a:t>
            </a:r>
            <a:r>
              <a:rPr lang="es-ES" sz="2200" dirty="0"/>
              <a:t> profesional, videoconferencias empresariales.</a:t>
            </a:r>
          </a:p>
          <a:p>
            <a:pPr marL="0" indent="0" algn="just">
              <a:buNone/>
            </a:pPr>
            <a:r>
              <a:rPr lang="es-ES" sz="2200" dirty="0"/>
              <a:t>​</a:t>
            </a:r>
          </a:p>
          <a:p>
            <a:pPr marL="0" indent="0" algn="just">
              <a:buNone/>
            </a:pPr>
            <a:r>
              <a:rPr lang="es-ES" sz="2200" b="1" dirty="0"/>
              <a:t>Baja latencia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Latencia de 1-5 ms en conexiones cableadas vs 10-50 ms en inalámbricas.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Crítica para trading financiero en tiempo real, </a:t>
            </a:r>
            <a:r>
              <a:rPr lang="es-ES" sz="2200" dirty="0" err="1"/>
              <a:t>gaming</a:t>
            </a:r>
            <a:r>
              <a:rPr lang="es-ES" sz="2200" dirty="0"/>
              <a:t> competitivo, </a:t>
            </a:r>
            <a:r>
              <a:rPr lang="es-ES" sz="2200" dirty="0" err="1"/>
              <a:t>streaming</a:t>
            </a:r>
            <a:r>
              <a:rPr lang="es-ES" sz="2200" dirty="0"/>
              <a:t> en vivo, distribución de datos de mercados financieros.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Confiabilidad y estabilidad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Menos susceptible a interferencias y fluctuaciones comparado con conexiones inalámbricas.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Comunicación constante sin cortes ni degradación por obstáculos físicos o distancia.</a:t>
            </a:r>
          </a:p>
        </p:txBody>
      </p:sp>
    </p:spTree>
    <p:extLst>
      <p:ext uri="{BB962C8B-B14F-4D97-AF65-F5344CB8AC3E}">
        <p14:creationId xmlns:p14="http://schemas.microsoft.com/office/powerpoint/2010/main" val="123544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32ADD-E726-D998-1010-D65D2D16B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9D73EAB-6206-275F-A4A3-4D80836E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Cableadas: Ethernet Moderno - Ventajas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158FA6-D4D0-7150-F4A1-D675985FF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211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b="1" dirty="0"/>
              <a:t>Seguridad mejorada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Conexión física reduce significativamente el riesgo de accesos no autorizados comparado con </a:t>
            </a:r>
            <a:r>
              <a:rPr lang="es-ES" sz="2200" dirty="0" err="1"/>
              <a:t>WiFi</a:t>
            </a:r>
            <a:r>
              <a:rPr lang="es-ES" sz="22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Más difícil de interceptar datos sin acceso físico al cable.</a:t>
            </a:r>
          </a:p>
          <a:p>
            <a:pPr marL="0" indent="0" algn="just">
              <a:buNone/>
            </a:pPr>
            <a:r>
              <a:rPr lang="es-ES" sz="2200" dirty="0"/>
              <a:t>​</a:t>
            </a:r>
          </a:p>
          <a:p>
            <a:pPr marL="0" indent="0" algn="just">
              <a:buNone/>
            </a:pPr>
            <a:r>
              <a:rPr lang="es-ES" sz="2200" b="1" dirty="0"/>
              <a:t>Costo predecible y escalabilidad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Infraestructura bien establecida con costos operativos predecibles.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​Permite actualizar de 1 </a:t>
            </a:r>
            <a:r>
              <a:rPr lang="es-ES" sz="2200" dirty="0" err="1"/>
              <a:t>GbE</a:t>
            </a:r>
            <a:r>
              <a:rPr lang="es-ES" sz="2200" dirty="0"/>
              <a:t> a 10 </a:t>
            </a:r>
            <a:r>
              <a:rPr lang="es-ES" sz="2200" dirty="0" err="1"/>
              <a:t>GbE</a:t>
            </a:r>
            <a:r>
              <a:rPr lang="es-ES" sz="2200" dirty="0"/>
              <a:t>, y luego a 25/40/100 </a:t>
            </a:r>
            <a:r>
              <a:rPr lang="es-ES" sz="2200" dirty="0" err="1"/>
              <a:t>GbE</a:t>
            </a:r>
            <a:r>
              <a:rPr lang="es-ES" sz="2200" dirty="0"/>
              <a:t> sin cambiar completamente la infraestructura de cableado (usando fibra).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Evita necesidad de múltiples </a:t>
            </a:r>
            <a:r>
              <a:rPr lang="es-ES" sz="2200" dirty="0" err="1"/>
              <a:t>NICs</a:t>
            </a:r>
            <a:r>
              <a:rPr lang="es-ES" sz="2200" dirty="0"/>
              <a:t> (tarjetas de red) de 1 </a:t>
            </a:r>
            <a:r>
              <a:rPr lang="es-ES" sz="2200" dirty="0" err="1"/>
              <a:t>GbE</a:t>
            </a:r>
            <a:r>
              <a:rPr lang="es-ES" sz="2200" dirty="0"/>
              <a:t> para obtener mayor ancho de banda.</a:t>
            </a:r>
          </a:p>
        </p:txBody>
      </p:sp>
    </p:spTree>
    <p:extLst>
      <p:ext uri="{BB962C8B-B14F-4D97-AF65-F5344CB8AC3E}">
        <p14:creationId xmlns:p14="http://schemas.microsoft.com/office/powerpoint/2010/main" val="149327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EB338-4B53-6BB3-24AA-A1634947D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C59078A-8DB4-78BB-8DA6-BDCA817C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Inalámbricas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8D3FF4-928F-39EE-4D92-366504FA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211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dirty="0"/>
              <a:t>Las redes inalámbricas permiten la conectividad sin cables mediante ondas de radio, proporcionando movilidad, flexibilidad y escalabilidad para dispositivos móviles, </a:t>
            </a:r>
            <a:r>
              <a:rPr lang="es-ES" sz="2200" dirty="0" err="1"/>
              <a:t>IoT</a:t>
            </a:r>
            <a:r>
              <a:rPr lang="es-ES" sz="2200" dirty="0"/>
              <a:t> y entornos empresariales.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ES" sz="22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Son sistemas de comunicación que transmiten datos a través del espectro radioeléctrico en lugar de cables físicos.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Sus tecnologías principales son </a:t>
            </a:r>
            <a:r>
              <a:rPr lang="es-ES" sz="2200" dirty="0" err="1"/>
              <a:t>Wi</a:t>
            </a:r>
            <a:r>
              <a:rPr lang="es-ES" sz="2200" dirty="0"/>
              <a:t>-Fi (IEEE 802.11) para redes locales inalámbricas y 5G para redes de área amplia celulares.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ES" sz="2200" dirty="0"/>
          </a:p>
          <a:p>
            <a:pPr marL="0" indent="0" algn="just"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683564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FB4DF-B852-9835-9F2E-B72246833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35C0913-6D89-F51D-555C-BA318A10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Inalámbricas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F02FFE-DF0E-6528-A85A-E9C07623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211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dirty="0"/>
              <a:t>Ventajas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Movilidad total: usuarios y dispositivos se desplazan libremente sin perder conectividad.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Despliegue rápido: no requiere instalación de cableado extensivo, reduciendo tiempo y costos de implementación.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Escalabilidad flexible: agregar dispositivos es simple sin modificar infraestructura física.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Alcance extendido: </a:t>
            </a:r>
            <a:r>
              <a:rPr lang="es-ES" sz="2200" dirty="0" err="1"/>
              <a:t>Wi</a:t>
            </a:r>
            <a:r>
              <a:rPr lang="es-ES" sz="2200" dirty="0"/>
              <a:t>-Fi 6/6E con </a:t>
            </a:r>
            <a:r>
              <a:rPr lang="es-ES" sz="2200" dirty="0" err="1"/>
              <a:t>beamforming</a:t>
            </a:r>
            <a:r>
              <a:rPr lang="es-ES" sz="2200" dirty="0"/>
              <a:t> y 5G cubren áreas amplias incluyendo espacios al aire libre.</a:t>
            </a:r>
          </a:p>
          <a:p>
            <a:pPr marL="457200" lvl="1" indent="0" algn="just">
              <a:buNone/>
            </a:pPr>
            <a:endParaRPr lang="es-ES" sz="2200" dirty="0"/>
          </a:p>
          <a:p>
            <a:pPr marL="457200" lvl="1" indent="0" algn="just"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799147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D85D2-BE48-16CE-B4A1-ECCACB32A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7F79B17-992E-8F0B-46B2-8A8292BA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Inalámbricas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0D711F-26AD-FA4C-3020-191A2CD8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211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dirty="0"/>
              <a:t>Las redes inalámbricas de nueva generación combinan </a:t>
            </a:r>
            <a:r>
              <a:rPr lang="es-ES" sz="2200" dirty="0" err="1"/>
              <a:t>Wi</a:t>
            </a:r>
            <a:r>
              <a:rPr lang="es-ES" sz="2200" dirty="0"/>
              <a:t>‑Fi 6/6E y 5G empresarial para ofrecer conectividad, de alta capacidad y baja latencia en todo tipo de entornos, desde oficinas y campus hasta fábricas inteligentes. </a:t>
            </a:r>
          </a:p>
          <a:p>
            <a:pPr marL="0" indent="0" algn="just">
              <a:buNone/>
            </a:pPr>
            <a:r>
              <a:rPr lang="es-ES" sz="2200" dirty="0" err="1"/>
              <a:t>Wi</a:t>
            </a:r>
            <a:r>
              <a:rPr lang="es-ES" sz="2200" dirty="0"/>
              <a:t>‑Fi 6 (802.11ax) y su extensión </a:t>
            </a:r>
            <a:r>
              <a:rPr lang="es-ES" sz="2200" dirty="0" err="1"/>
              <a:t>Wi</a:t>
            </a:r>
            <a:r>
              <a:rPr lang="es-ES" sz="2200" dirty="0"/>
              <a:t>‑Fi 6E explotan nuevas bandas de frecuencia y técnicas avanzadas de modulación y acceso múltiple para soportar muchos más dispositivos concurrentes con mejor eficiencia energética, lo que las hace ideales para escenarios densos, aplicaciones de alto ancho de banda y despliegues masivos de </a:t>
            </a:r>
            <a:r>
              <a:rPr lang="es-ES" sz="2200" dirty="0" err="1"/>
              <a:t>IoT</a:t>
            </a:r>
            <a:r>
              <a:rPr lang="es-ES" sz="2200" dirty="0"/>
              <a:t>. </a:t>
            </a:r>
          </a:p>
          <a:p>
            <a:pPr marL="0" indent="0" algn="just">
              <a:buNone/>
            </a:pPr>
            <a:endParaRPr lang="es-ES" sz="2200" dirty="0"/>
          </a:p>
          <a:p>
            <a:pPr marL="0" indent="0" algn="just">
              <a:buNone/>
            </a:pPr>
            <a:r>
              <a:rPr lang="es-ES" sz="2200" dirty="0"/>
              <a:t>Por otra parte, el 5G empresarial aporta redes celulares privadas con control total por parte de la organización, garantizando comunicaciones ultra confiables y de latencia casi nula para automatización industrial, robótica, vehículos autónomos y experiencias inmersivas, posicionando a la infraestructura inalámbrica como pilar clave de la transformación digital.</a:t>
            </a:r>
          </a:p>
          <a:p>
            <a:pPr marL="457200" lvl="1" indent="0" algn="just"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88274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3D5D9-B026-E8D1-8E1F-2BE18E0F7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C0051D1-27F3-5518-8D41-065D4CAB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Inalámbricas - </a:t>
            </a:r>
            <a:r>
              <a:rPr lang="es-ES" dirty="0" err="1"/>
              <a:t>Wi</a:t>
            </a:r>
            <a:r>
              <a:rPr lang="es-ES" dirty="0"/>
              <a:t>-Fi 6 (802.11ax)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FC34BB-3572-1F14-A527-E7E6E376E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211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200" b="1" dirty="0"/>
              <a:t>Características principales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Opera en las bandas de 2.4 GHz y 5 GHz, ofreciendo velocidades hasta 40% superiores a </a:t>
            </a:r>
            <a:r>
              <a:rPr lang="es-ES" sz="2200" dirty="0" err="1"/>
              <a:t>Wi</a:t>
            </a:r>
            <a:r>
              <a:rPr lang="es-ES" sz="2200" dirty="0"/>
              <a:t>-Fi 5.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Estándar diseñado específicamente para entornos densos con múltiples dispositivos conectados simultáneamente.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Introduce tecnologías clave: OFDMA (acceso múltiple por división de frecuencia ortogonal) para mayor eficiencia y MU-MIMO (</a:t>
            </a:r>
            <a:r>
              <a:rPr lang="es-ES" sz="2200" dirty="0" err="1"/>
              <a:t>multi-usuario</a:t>
            </a:r>
            <a:r>
              <a:rPr lang="es-ES" sz="2200" dirty="0"/>
              <a:t> MIMO) para transmisión simultánea a múltiples dispositivos.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Modulación 1024-QAM permite alcanzar velocidades de gigabit para aplicaciones de alto ancho de banda.</a:t>
            </a:r>
          </a:p>
        </p:txBody>
      </p:sp>
    </p:spTree>
    <p:extLst>
      <p:ext uri="{BB962C8B-B14F-4D97-AF65-F5344CB8AC3E}">
        <p14:creationId xmlns:p14="http://schemas.microsoft.com/office/powerpoint/2010/main" val="135849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6BF23E4B-EE0C-B65D-9F8A-3D4E795AD4C2}"/>
              </a:ext>
            </a:extLst>
          </p:cNvPr>
          <p:cNvSpPr txBox="1">
            <a:spLocks/>
          </p:cNvSpPr>
          <p:nvPr/>
        </p:nvSpPr>
        <p:spPr>
          <a:xfrm>
            <a:off x="2461196" y="2236995"/>
            <a:ext cx="8175174" cy="17917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s-CL" dirty="0" err="1">
                <a:solidFill>
                  <a:schemeClr val="tx2">
                    <a:lumMod val="50000"/>
                  </a:schemeClr>
                </a:solidFill>
              </a:rPr>
              <a:t>emario</a:t>
            </a:r>
            <a:endParaRPr lang="es-CL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rPr>
              <a:t>Comprender el rol crítico de la infraestructura de red en las organizaciones modernas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rPr>
              <a:t>Identificar cómo la globalización impulsa la necesidad de redes robustas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rPr>
              <a:t>Analizar la convergencia de servicios (voz, datos, video) en una red unificada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rPr>
              <a:t>Conocer las tendencias actuales: redes cableadas, inalámbricas, SDN y </a:t>
            </a:r>
            <a:r>
              <a:rPr lang="es-ES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rPr>
              <a:t>cloud</a:t>
            </a:r>
            <a:endParaRPr lang="es-ES" sz="1400" b="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329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0A2A3-768F-B669-137D-6B007C846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282CAFD-1617-3DA1-D450-75DFCD1E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Inalámbricas - </a:t>
            </a:r>
            <a:r>
              <a:rPr lang="es-ES" dirty="0" err="1"/>
              <a:t>Wi</a:t>
            </a:r>
            <a:r>
              <a:rPr lang="es-ES" dirty="0"/>
              <a:t>-Fi 6 (802.11ax)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FAE775-42DC-69D3-410A-86A9BED5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211224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es-ES" sz="2200" b="1" dirty="0"/>
              <a:t>Ventajas principales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Mayor capacidad en entornos densos: maneja eficientemente estadios, aeropuertos, campus universitarios y oficinas con cientos de dispositivos.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Latencia reducida: respuestas más rápidas para aplicaciones en tiempo real como videoconferencias y </a:t>
            </a:r>
            <a:r>
              <a:rPr lang="es-ES" sz="2200" dirty="0" err="1"/>
              <a:t>streaming</a:t>
            </a:r>
            <a:r>
              <a:rPr lang="es-ES" sz="2200" dirty="0"/>
              <a:t> 4K.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Mejor eficiencia energética: función Target Wake Time permite a dispositivos permanecer en modo suspensión hasta su turno de transmisión, ideal para </a:t>
            </a:r>
            <a:r>
              <a:rPr lang="es-ES" sz="2200" dirty="0" err="1"/>
              <a:t>IoT</a:t>
            </a:r>
            <a:r>
              <a:rPr lang="es-ES" sz="2200" dirty="0"/>
              <a:t> y sensores.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Mayor alcance: uso eficiente del ancho de banda mediante OFDMA extiende la cobertura del </a:t>
            </a:r>
            <a:r>
              <a:rPr lang="es-ES" sz="2200" dirty="0" err="1"/>
              <a:t>router</a:t>
            </a:r>
            <a:r>
              <a:rPr lang="es-ES" sz="2200" dirty="0"/>
              <a:t>.</a:t>
            </a:r>
          </a:p>
          <a:p>
            <a:pPr marL="457200" lvl="1" indent="0" algn="just">
              <a:buNone/>
            </a:pPr>
            <a:endParaRPr lang="es-ES" sz="2200" dirty="0"/>
          </a:p>
          <a:p>
            <a:pPr marL="0" lvl="1" indent="0" algn="just">
              <a:spcBef>
                <a:spcPts val="1000"/>
              </a:spcBef>
              <a:buNone/>
            </a:pPr>
            <a:r>
              <a:rPr lang="es-ES" sz="2200" b="1" dirty="0"/>
              <a:t>Casos de uso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 err="1"/>
              <a:t>Streaming</a:t>
            </a:r>
            <a:r>
              <a:rPr lang="es-ES" sz="2200" dirty="0"/>
              <a:t> de video ultra alta definición (4K/8K) y </a:t>
            </a:r>
            <a:r>
              <a:rPr lang="es-ES" sz="2200" dirty="0" err="1"/>
              <a:t>gaming</a:t>
            </a:r>
            <a:r>
              <a:rPr lang="es-ES" sz="2200" dirty="0"/>
              <a:t> en línea.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​Aplicaciones de misión crítica que requieren alto ancho de banda y baja latencia.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​Despliegues masivos de </a:t>
            </a:r>
            <a:r>
              <a:rPr lang="es-ES" sz="2200" dirty="0" err="1"/>
              <a:t>IoT</a:t>
            </a:r>
            <a:r>
              <a:rPr lang="es-ES" sz="2200" dirty="0"/>
              <a:t> en edificios inteligentes, sensores ambientales y automatización.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Entornos industriales con interferencias y alta densidad de dispositivos.</a:t>
            </a:r>
          </a:p>
        </p:txBody>
      </p:sp>
    </p:spTree>
    <p:extLst>
      <p:ext uri="{BB962C8B-B14F-4D97-AF65-F5344CB8AC3E}">
        <p14:creationId xmlns:p14="http://schemas.microsoft.com/office/powerpoint/2010/main" val="253810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6A652-C300-C1D1-565B-03EF9A5EB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0CF54BA-F701-E12E-0770-D28E2D09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Inalámbricas - </a:t>
            </a:r>
            <a:r>
              <a:rPr lang="es-ES" dirty="0" err="1"/>
              <a:t>Wi</a:t>
            </a:r>
            <a:r>
              <a:rPr lang="es-ES" dirty="0"/>
              <a:t>-Fi 6 (802.11ax)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A445C1-8898-671C-4BA8-F924AFCE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211224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es-ES" sz="2200" b="1" dirty="0"/>
              <a:t>Casos de uso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 err="1"/>
              <a:t>Streaming</a:t>
            </a:r>
            <a:r>
              <a:rPr lang="es-ES" sz="2200" dirty="0"/>
              <a:t> de video ultra alta definición (4K/8K) y </a:t>
            </a:r>
            <a:r>
              <a:rPr lang="es-ES" sz="2200" dirty="0" err="1"/>
              <a:t>gaming</a:t>
            </a:r>
            <a:r>
              <a:rPr lang="es-ES" sz="2200" dirty="0"/>
              <a:t> en línea.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​Aplicaciones de misión crítica que requieren alto ancho de banda y baja latencia.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​Despliegues masivos de </a:t>
            </a:r>
            <a:r>
              <a:rPr lang="es-ES" sz="2200" dirty="0" err="1"/>
              <a:t>IoT</a:t>
            </a:r>
            <a:r>
              <a:rPr lang="es-ES" sz="2200" dirty="0"/>
              <a:t> en edificios inteligentes, sensores ambientales y automatización.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Entornos industriales con interferencias y alta densidad de dispositivos.</a:t>
            </a:r>
          </a:p>
        </p:txBody>
      </p:sp>
    </p:spTree>
    <p:extLst>
      <p:ext uri="{BB962C8B-B14F-4D97-AF65-F5344CB8AC3E}">
        <p14:creationId xmlns:p14="http://schemas.microsoft.com/office/powerpoint/2010/main" val="1980249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7A7B7-461B-588A-0EDD-C918798C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5C95271-9767-3DB0-9AB7-1F6F4426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Inalámbricas - </a:t>
            </a:r>
            <a:r>
              <a:rPr lang="es-ES" dirty="0" err="1"/>
              <a:t>Wi</a:t>
            </a:r>
            <a:r>
              <a:rPr lang="es-ES" dirty="0"/>
              <a:t>-Fi 6E (802.11ax extendido)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81E7D0-6146-3691-D22C-A8C4FF983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2"/>
            <a:ext cx="11350172" cy="5539027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es-ES" sz="2000" b="1" dirty="0"/>
              <a:t>Características principales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Extensión de </a:t>
            </a:r>
            <a:r>
              <a:rPr lang="es-ES" sz="2000" dirty="0" err="1"/>
              <a:t>Wi</a:t>
            </a:r>
            <a:r>
              <a:rPr lang="es-ES" sz="2000" dirty="0"/>
              <a:t>-Fi 6 que añade la banda de 6 GHz (5.925-7.125 GHz), proporcionando 1200 MHz de espectro limpio adicional.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Opera en tres bandas: 2.4 GHz, 5 GHz y 6 GHz, ofreciendo hasta 8 canales donde </a:t>
            </a:r>
            <a:r>
              <a:rPr lang="es-ES" sz="2000" dirty="0" err="1"/>
              <a:t>Wi</a:t>
            </a:r>
            <a:r>
              <a:rPr lang="es-ES" sz="2000" dirty="0"/>
              <a:t>-Fi 6 solo tiene uno.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Sin interferencias de dispositivos </a:t>
            </a:r>
            <a:r>
              <a:rPr lang="es-ES" sz="2000" dirty="0" err="1"/>
              <a:t>Wi</a:t>
            </a:r>
            <a:r>
              <a:rPr lang="es-ES" sz="2000" dirty="0"/>
              <a:t>-Fi 4 o 5 antiguos que operan en bandas inferiores.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0" lvl="1" indent="0" algn="just">
              <a:spcBef>
                <a:spcPts val="1000"/>
              </a:spcBef>
              <a:buNone/>
            </a:pPr>
            <a:r>
              <a:rPr lang="es-ES" sz="2000" b="1" dirty="0"/>
              <a:t>Ventajas principales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Velocidades más rápidas: ancho de banda extendido permite conexiones </a:t>
            </a:r>
            <a:r>
              <a:rPr lang="es-ES" sz="2000" dirty="0" err="1"/>
              <a:t>multigigabit</a:t>
            </a:r>
            <a:r>
              <a:rPr lang="es-ES" sz="2000" dirty="0"/>
              <a:t> sin congestión.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Latencia ultra reducida: respuestas instantáneas para </a:t>
            </a:r>
            <a:r>
              <a:rPr lang="es-ES" sz="2000" dirty="0" err="1"/>
              <a:t>gaming</a:t>
            </a:r>
            <a:r>
              <a:rPr lang="es-ES" sz="2000" dirty="0"/>
              <a:t> competitivo, videollamadas y aplicaciones sensibles al tiempo.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Mayor capacidad: soporta más dispositivos simultáneos sin degradación de rendimiento, ideal para entornos TI e </a:t>
            </a:r>
            <a:r>
              <a:rPr lang="es-ES" sz="2000" dirty="0" err="1"/>
              <a:t>IoT</a:t>
            </a:r>
            <a:r>
              <a:rPr lang="es-ES" sz="2000" dirty="0"/>
              <a:t> densos.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Fiabilidad mejorada: menos interferencia y congestión resultan en conexiones más estables.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​Seguridad mejorada: incorpora WPA3 como estándar.</a:t>
            </a:r>
          </a:p>
        </p:txBody>
      </p:sp>
    </p:spTree>
    <p:extLst>
      <p:ext uri="{BB962C8B-B14F-4D97-AF65-F5344CB8AC3E}">
        <p14:creationId xmlns:p14="http://schemas.microsoft.com/office/powerpoint/2010/main" val="585034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B10ED-31AC-FAE7-BF58-722B92E0F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972C2D6-FBE0-54A5-14E0-AFE9F8F8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Inalámbricas - </a:t>
            </a:r>
            <a:r>
              <a:rPr lang="es-ES" dirty="0" err="1"/>
              <a:t>Wi</a:t>
            </a:r>
            <a:r>
              <a:rPr lang="es-ES" dirty="0"/>
              <a:t>-Fi 6E (802.11ax extendido)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47136E-E3CF-6E4E-B903-99C1A8D4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2"/>
            <a:ext cx="11350172" cy="5539027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es-ES" sz="2200" b="1" dirty="0"/>
              <a:t>Casos de uso</a:t>
            </a:r>
          </a:p>
          <a:p>
            <a:pPr marL="0" lvl="1" indent="0" algn="just">
              <a:spcBef>
                <a:spcPts val="1000"/>
              </a:spcBef>
              <a:buNone/>
            </a:pPr>
            <a:endParaRPr lang="es-ES" sz="22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Grandes espacios físicos: estadios, salas de conciertos, centros de convenciones.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Video de alta definición 8K, realidad virtual/aumentada, aplicaciones </a:t>
            </a:r>
            <a:r>
              <a:rPr lang="es-ES" sz="2200" dirty="0" err="1"/>
              <a:t>multigigabit</a:t>
            </a:r>
            <a:r>
              <a:rPr lang="es-ES" sz="22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​Oficinas modernas y campus con alta densidad de dispositivos corporativos e </a:t>
            </a:r>
            <a:r>
              <a:rPr lang="es-ES" sz="2200" dirty="0" err="1"/>
              <a:t>IoT</a:t>
            </a:r>
            <a:r>
              <a:rPr lang="es-ES" sz="2200" dirty="0"/>
              <a:t>.</a:t>
            </a:r>
          </a:p>
          <a:p>
            <a:pPr marL="0" lvl="1" indent="0" algn="just">
              <a:spcBef>
                <a:spcPts val="1000"/>
              </a:spcBef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556498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59D19-0D8E-FE02-A35E-0BBCF8E5B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CEEDD34-5F5B-5A94-474C-22C3DA93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Inalámbricas - 5G Empresarial (Redes privadas)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E76CF-457C-A72B-4CDA-AA9F0CDF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2"/>
            <a:ext cx="11350172" cy="5539027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es-ES" sz="2000" b="1" dirty="0"/>
              <a:t>Características principales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Redes celulares privadas 5G dedicadas para fábricas, campus empresariales y entornos industriales.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Ultra baja latencia (&lt;10 ms, hasta 1 ms en aplicaciones críticas) para comunicaciones en tiempo real.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Ancho de banda masivo y alta confiabilidad para aplicaciones de misión crítica.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Conectividad masiva: soporta hasta 1 millón de dispositivos por km² para </a:t>
            </a:r>
            <a:r>
              <a:rPr lang="es-ES" sz="2000" dirty="0" err="1"/>
              <a:t>IoT</a:t>
            </a:r>
            <a:r>
              <a:rPr lang="es-ES" sz="2000" dirty="0"/>
              <a:t> industrial.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0" lvl="1" indent="0" algn="just">
              <a:spcBef>
                <a:spcPts val="1000"/>
              </a:spcBef>
              <a:buNone/>
            </a:pPr>
            <a:r>
              <a:rPr lang="es-ES" sz="2000" b="1" dirty="0"/>
              <a:t>Ventajas principales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Control total: las empresas gestionan su propia red, privacidad de datos y configuraciones según requisitos específicos.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Latencias de milisegundos: permite control remoto de maquinaria, automatización industrial y procesos en tiempo real.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Flexibilidad y movilidad: ideal para vehículos guiados automatizados (AGV), robots móviles y logística inteligente.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Network </a:t>
            </a:r>
            <a:r>
              <a:rPr lang="es-ES" sz="2000" dirty="0" err="1"/>
              <a:t>slicing</a:t>
            </a:r>
            <a:r>
              <a:rPr lang="es-ES" sz="2000" dirty="0"/>
              <a:t>: asigna ancho de banda dedicado a aplicaciones críticas garantizando servicio ininterrumpido.</a:t>
            </a:r>
          </a:p>
        </p:txBody>
      </p:sp>
    </p:spTree>
    <p:extLst>
      <p:ext uri="{BB962C8B-B14F-4D97-AF65-F5344CB8AC3E}">
        <p14:creationId xmlns:p14="http://schemas.microsoft.com/office/powerpoint/2010/main" val="15614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4E1A1-10FD-6239-2BBF-92BBCDFB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16F4293-9C64-E493-E94C-51B315F9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Redes Inalámbricas - 5G Empresarial (Redes privadas)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EDF464-7747-DAE5-67AD-090D51D19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2"/>
            <a:ext cx="11350172" cy="5539027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es-ES" sz="2000" b="1" dirty="0"/>
              <a:t>Casos de uso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Industria 4.0: producción automatizada, mantenimiento predictivo, logística </a:t>
            </a:r>
            <a:r>
              <a:rPr lang="es-ES" sz="2000" dirty="0" err="1"/>
              <a:t>intralogística</a:t>
            </a:r>
            <a:r>
              <a:rPr lang="es-ES" sz="2000" dirty="0"/>
              <a:t> con AGV y robots.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Vehículos autónomos: comunicación V2V (vehículo a vehículo) y V2I (vehículo a infraestructura) para transporte inteligente.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Robótica avanzada: control remoto de robots en manufactura con respuesta en milisegundos.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 err="1"/>
              <a:t>IoT</a:t>
            </a:r>
            <a:r>
              <a:rPr lang="es-ES" sz="2000" dirty="0"/>
              <a:t> masivo: sensores industriales, monitoreo ambiental, ciudades inteligentes con millones de dispositivos conectados.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000" dirty="0"/>
              <a:t>Realidad virtual/aumentada: mantenimiento remoto asistido, capacitación inmersiva.</a:t>
            </a:r>
          </a:p>
        </p:txBody>
      </p:sp>
    </p:spTree>
    <p:extLst>
      <p:ext uri="{BB962C8B-B14F-4D97-AF65-F5344CB8AC3E}">
        <p14:creationId xmlns:p14="http://schemas.microsoft.com/office/powerpoint/2010/main" val="4015807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3AA88-50D7-7CA1-488F-5ED62A0F6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1F92B2D-D137-5B97-2010-9D5B7C3D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SDN: Software </a:t>
            </a:r>
            <a:r>
              <a:rPr lang="es-ES" dirty="0" err="1"/>
              <a:t>Defined</a:t>
            </a:r>
            <a:r>
              <a:rPr lang="es-ES" dirty="0"/>
              <a:t> </a:t>
            </a:r>
            <a:r>
              <a:rPr lang="es-ES" dirty="0" err="1"/>
              <a:t>Networking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842ABE-2AE5-9B2C-4A40-398FF4429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1249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200" dirty="0"/>
              <a:t>Es un enfoque de arquitectura de red donde el control de la red se realiza principalmente por </a:t>
            </a:r>
            <a:r>
              <a:rPr lang="es-ES" sz="2200" b="1" dirty="0"/>
              <a:t>software</a:t>
            </a:r>
            <a:r>
              <a:rPr lang="es-ES" sz="2200" dirty="0"/>
              <a:t>, separando la lógica de control del hardware que reenvía paquetes.</a:t>
            </a:r>
          </a:p>
          <a:p>
            <a:pPr marL="0" indent="0" algn="just">
              <a:buNone/>
            </a:pPr>
            <a:endParaRPr lang="es-ES" sz="22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SDN es una forma de gestionar redes que usa controladores software o </a:t>
            </a:r>
            <a:r>
              <a:rPr lang="es-ES" sz="2200" dirty="0" err="1"/>
              <a:t>APIs</a:t>
            </a:r>
            <a:r>
              <a:rPr lang="es-ES" sz="2200" dirty="0"/>
              <a:t> para configurar y operar la red, en vez de depender de la configuración manual de cada switch o </a:t>
            </a:r>
            <a:r>
              <a:rPr lang="es-ES" sz="2200" dirty="0" err="1"/>
              <a:t>router</a:t>
            </a:r>
            <a:r>
              <a:rPr lang="es-ES" sz="22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La red se vuelve programable: las aplicaciones pueden definir cómo debe comportarse la infraestructura de red mediante código o políticas de alto nivel.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ES" sz="2200" dirty="0"/>
          </a:p>
          <a:p>
            <a:pPr marL="0" indent="0">
              <a:buNone/>
            </a:pPr>
            <a:r>
              <a:rPr lang="es-ES" sz="2200" b="1" dirty="0"/>
              <a:t>Separación control / datos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En SDN se separa el control plane (toma de decisiones: rutas, políticas, etc.) del data plane (reenvío efectivo de paquetes en los switches y </a:t>
            </a:r>
            <a:r>
              <a:rPr lang="es-ES" sz="2200" dirty="0" err="1"/>
              <a:t>routers</a:t>
            </a:r>
            <a:r>
              <a:rPr lang="es-ES" sz="2200" dirty="0"/>
              <a:t>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" sz="2200" dirty="0"/>
              <a:t>La inteligencia de red se centraliza en un controlador SDN, mientras que los dispositivos físicos quedan como elementos simples de </a:t>
            </a:r>
            <a:r>
              <a:rPr lang="es-ES" sz="2200" dirty="0" err="1"/>
              <a:t>forwarding</a:t>
            </a:r>
            <a:r>
              <a:rPr lang="es-ES" sz="2200" dirty="0"/>
              <a:t> que siguen las instrucciones del controlador.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457200" lvl="1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958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E1A9E-5B64-66C5-2CB5-282E788FB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9A2E275-48D2-FE97-88D1-49C81990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SDN: Software </a:t>
            </a:r>
            <a:r>
              <a:rPr lang="es-ES" dirty="0" err="1"/>
              <a:t>Defined</a:t>
            </a:r>
            <a:r>
              <a:rPr lang="es-ES" dirty="0"/>
              <a:t> </a:t>
            </a:r>
            <a:r>
              <a:rPr lang="es-ES" dirty="0" err="1"/>
              <a:t>Networking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2DDC15-8FAD-9414-5C3E-E2201EE86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12495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ES" sz="3100" b="1" dirty="0"/>
              <a:t>Características clave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3100" dirty="0"/>
              <a:t>Centralización de la gestión: un único controlador permite ver y administrar toda la red como si fuera un solo dispositivo lógico.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3100" dirty="0"/>
              <a:t>Programabilidad y automatización: se exponen </a:t>
            </a:r>
            <a:r>
              <a:rPr lang="es-ES" sz="3100" dirty="0" err="1"/>
              <a:t>APIs</a:t>
            </a:r>
            <a:r>
              <a:rPr lang="es-ES" sz="3100" dirty="0"/>
              <a:t> norte (</a:t>
            </a:r>
            <a:r>
              <a:rPr lang="es-ES" sz="3100" dirty="0" err="1"/>
              <a:t>northbound</a:t>
            </a:r>
            <a:r>
              <a:rPr lang="es-ES" sz="3100" dirty="0"/>
              <a:t>) hacia las aplicaciones y </a:t>
            </a:r>
            <a:r>
              <a:rPr lang="es-ES" sz="3100" dirty="0" err="1"/>
              <a:t>APIs</a:t>
            </a:r>
            <a:r>
              <a:rPr lang="es-ES" sz="3100" dirty="0"/>
              <a:t> sur (</a:t>
            </a:r>
            <a:r>
              <a:rPr lang="es-ES" sz="3100" dirty="0" err="1"/>
              <a:t>southbound</a:t>
            </a:r>
            <a:r>
              <a:rPr lang="es-ES" sz="3100" dirty="0"/>
              <a:t>) hacia los equipos de red, facilitando automatizar provisión, cambios de configuración y políticas.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3100" dirty="0"/>
              <a:t>Uso intensivo de virtualización de red para crear redes lógicas superpuestas sobre la infraestructura física (</a:t>
            </a:r>
            <a:r>
              <a:rPr lang="es-ES" sz="3100" dirty="0" err="1"/>
              <a:t>overlays</a:t>
            </a:r>
            <a:r>
              <a:rPr lang="es-ES" sz="3100" dirty="0"/>
              <a:t>).</a:t>
            </a:r>
          </a:p>
          <a:p>
            <a:pPr marL="0" indent="0" algn="just">
              <a:buNone/>
            </a:pPr>
            <a:endParaRPr lang="es-ES" sz="22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3200" b="1" dirty="0"/>
              <a:t>Ventajas principales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3100" dirty="0"/>
              <a:t>Mayor flexibilidad: permite adaptar rápidamente la red a nuevas aplicaciones, cargas de trabajo o requisitos de seguridad.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3100" dirty="0"/>
              <a:t>Escalabilidad y rendimiento mejorados, al poder optimizar rutas y balances de tráfico desde un punto central.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3100" dirty="0"/>
              <a:t>Reducción de dependencia de un solo fabricante (</a:t>
            </a:r>
            <a:r>
              <a:rPr lang="es-ES" sz="3100" dirty="0" err="1"/>
              <a:t>vendor</a:t>
            </a:r>
            <a:r>
              <a:rPr lang="es-ES" sz="3100" dirty="0"/>
              <a:t> </a:t>
            </a:r>
            <a:r>
              <a:rPr lang="es-ES" sz="3100" dirty="0" err="1"/>
              <a:t>lock</a:t>
            </a:r>
            <a:r>
              <a:rPr lang="es-ES" sz="3100" dirty="0"/>
              <a:t>-in), ya que se basa en estándares abiertos y controladores que pueden trabajar con hardware diverso.</a:t>
            </a:r>
          </a:p>
          <a:p>
            <a:pPr marL="0" indent="0" algn="just">
              <a:buNone/>
            </a:pPr>
            <a:endParaRPr lang="es-ES" sz="2200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457200" lvl="1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372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09A28-80D0-7229-204A-463063952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95A4793-D4FA-ED51-06CA-68746E53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SDN: Software </a:t>
            </a:r>
            <a:r>
              <a:rPr lang="es-ES" dirty="0" err="1"/>
              <a:t>Defined</a:t>
            </a:r>
            <a:r>
              <a:rPr lang="es-ES" dirty="0"/>
              <a:t> </a:t>
            </a:r>
            <a:r>
              <a:rPr lang="es-ES" dirty="0" err="1"/>
              <a:t>Networking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E37D84-AF84-A350-4D29-E8E382CD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51249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ES" sz="2000" b="1" dirty="0"/>
              <a:t>Casos de uso típicos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000" dirty="0"/>
              <a:t>Data centers y nubes, donde se necesita crear y destruir redes virtuales y políticas de manera dinámica para máquinas virtuales y contenedores.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000" dirty="0"/>
              <a:t>Integración con NFV (Network </a:t>
            </a:r>
            <a:r>
              <a:rPr lang="es-ES" sz="2000" dirty="0" err="1"/>
              <a:t>Function</a:t>
            </a:r>
            <a:r>
              <a:rPr lang="es-ES" sz="2000" dirty="0"/>
              <a:t> </a:t>
            </a:r>
            <a:r>
              <a:rPr lang="es-ES" sz="2000" dirty="0" err="1"/>
              <a:t>Virtualization</a:t>
            </a:r>
            <a:r>
              <a:rPr lang="es-ES" sz="2000" dirty="0"/>
              <a:t>) para implementar firewalls, balanceadores de carga u otros servicios de red como funciones virtuales sobre servidores estándar.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sz="2000" dirty="0"/>
              <a:t>Segmentación y seguridad avanzada, aplicando políticas finas por aplicación, usuario o flujo de tráfico desde el controlador.</a:t>
            </a:r>
          </a:p>
          <a:p>
            <a:pPr marL="0" indent="0" algn="just">
              <a:buNone/>
            </a:pPr>
            <a:endParaRPr lang="es-ES" sz="2200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es-ES" dirty="0"/>
          </a:p>
          <a:p>
            <a:pPr marL="457200" lvl="1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2106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CCA3-EF2A-2CA8-EE19-DF6115294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4951C37-D9BB-2369-A64F-081172D5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Cloud </a:t>
            </a:r>
            <a:r>
              <a:rPr lang="es-ES" dirty="0" err="1"/>
              <a:t>Networking</a:t>
            </a:r>
            <a:r>
              <a:rPr lang="es-ES" dirty="0"/>
              <a:t>: Redes en la Nube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C5CBDC-8E22-4021-DFD1-183C853D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604657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Redes virtuales (VPC/</a:t>
            </a:r>
            <a:r>
              <a:rPr lang="es-ES" dirty="0" err="1"/>
              <a:t>VNet</a:t>
            </a:r>
            <a:r>
              <a:rPr lang="es-ES" dirty="0"/>
              <a:t>): Redes aisladas dentro de proveedores </a:t>
            </a:r>
            <a:r>
              <a:rPr lang="es-ES" dirty="0" err="1"/>
              <a:t>cloud</a:t>
            </a:r>
            <a:r>
              <a:rPr lang="es-ES" dirty="0"/>
              <a:t> (AWS, Azure, GCP)</a:t>
            </a:r>
          </a:p>
          <a:p>
            <a:pPr algn="just"/>
            <a:r>
              <a:rPr lang="es-ES" dirty="0"/>
              <a:t>Conectividad híbrida: Conexión segura entre </a:t>
            </a:r>
            <a:r>
              <a:rPr lang="es-ES" dirty="0" err="1"/>
              <a:t>on</a:t>
            </a:r>
            <a:r>
              <a:rPr lang="es-ES" dirty="0"/>
              <a:t>-premise y </a:t>
            </a:r>
            <a:r>
              <a:rPr lang="es-ES" dirty="0" err="1"/>
              <a:t>cloud</a:t>
            </a:r>
            <a:r>
              <a:rPr lang="es-ES" dirty="0"/>
              <a:t> (VPN, Direct </a:t>
            </a:r>
            <a:r>
              <a:rPr lang="es-ES" dirty="0" err="1"/>
              <a:t>Connect</a:t>
            </a:r>
            <a:r>
              <a:rPr lang="es-ES" dirty="0"/>
              <a:t>, </a:t>
            </a:r>
            <a:r>
              <a:rPr lang="es-ES" dirty="0" err="1"/>
              <a:t>ExpressRoute</a:t>
            </a:r>
            <a:r>
              <a:rPr lang="es-ES" dirty="0"/>
              <a:t>)</a:t>
            </a:r>
          </a:p>
          <a:p>
            <a:pPr algn="just"/>
            <a:r>
              <a:rPr lang="es-ES" dirty="0" err="1"/>
              <a:t>Multi-cloud</a:t>
            </a:r>
            <a:r>
              <a:rPr lang="es-ES" dirty="0"/>
              <a:t> </a:t>
            </a:r>
            <a:r>
              <a:rPr lang="es-ES" dirty="0" err="1"/>
              <a:t>networking</a:t>
            </a:r>
            <a:r>
              <a:rPr lang="es-ES" dirty="0"/>
              <a:t>: Interconexión entre múltiples proveedores de </a:t>
            </a:r>
            <a:r>
              <a:rPr lang="es-ES" dirty="0" err="1"/>
              <a:t>cloud</a:t>
            </a:r>
            <a:endParaRPr lang="es-ES" dirty="0"/>
          </a:p>
          <a:p>
            <a:pPr algn="just"/>
            <a:r>
              <a:rPr lang="es-ES" dirty="0"/>
              <a:t>Servicios de red gestionados: Balanceadores de carga, CDN, firewalls como servicio</a:t>
            </a:r>
          </a:p>
        </p:txBody>
      </p:sp>
    </p:spTree>
    <p:extLst>
      <p:ext uri="{BB962C8B-B14F-4D97-AF65-F5344CB8AC3E}">
        <p14:creationId xmlns:p14="http://schemas.microsoft.com/office/powerpoint/2010/main" val="372410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A72A1-39D9-539C-F79E-E04CE1F1C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C0D53E4-A5A1-B7A8-AAF6-C6A944C8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la Infraestructura de Red?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4ACCBC-142A-2871-3D69-5E7F2A3E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604657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La infraestructura de red es la combinación de componentes de hardware y software que permiten la comunicación, gestión y operaciones de red entre sistemas internos y externos de una organización.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176D9D-920B-3DAD-8230-3120E4C7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42" y="2913152"/>
            <a:ext cx="9335309" cy="30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2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E12D9-8850-A63A-B73D-16D77A549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95773D2-7D1E-504D-3C3D-99584C90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Modernización de Centros de Datos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04BEA9-69F4-ECD4-7338-D2705838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6046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La demanda de nuevas aplicaciones (IA generativa, machine </a:t>
            </a:r>
            <a:r>
              <a:rPr lang="es-ES" dirty="0" err="1"/>
              <a:t>learning</a:t>
            </a:r>
            <a:r>
              <a:rPr lang="es-ES" dirty="0"/>
              <a:t>, </a:t>
            </a:r>
            <a:r>
              <a:rPr lang="es-ES" dirty="0" err="1"/>
              <a:t>big</a:t>
            </a:r>
            <a:r>
              <a:rPr lang="es-ES" dirty="0"/>
              <a:t> data) impulsa la actualización de la infraestructura de red en los centros de datos.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B2E67D-2234-3665-4D30-FE31056E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56" y="2717377"/>
            <a:ext cx="9779679" cy="26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15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6B52E-DAA2-99EA-6131-87A42F8E0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6823E08-5975-4F1C-EB4E-715453F6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en la Transformación Digital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210A59-E3FC-4E9E-6190-B7AEE2944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6046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Habilita nuevos modelos de negocio: E-</a:t>
            </a:r>
            <a:r>
              <a:rPr lang="es-ES" dirty="0" err="1"/>
              <a:t>commerce</a:t>
            </a:r>
            <a:r>
              <a:rPr lang="es-ES" dirty="0"/>
              <a:t>, SaaS, </a:t>
            </a:r>
            <a:r>
              <a:rPr lang="es-ES" dirty="0" err="1"/>
              <a:t>streaming</a:t>
            </a:r>
            <a:r>
              <a:rPr lang="es-ES" dirty="0"/>
              <a:t>, telemedicina</a:t>
            </a:r>
          </a:p>
          <a:p>
            <a:pPr algn="just"/>
            <a:r>
              <a:rPr lang="es-ES" dirty="0"/>
              <a:t>Mejora experiencia del cliente: Servicios en línea rápidos y disponibles 24/7</a:t>
            </a:r>
          </a:p>
          <a:p>
            <a:pPr algn="just"/>
            <a:r>
              <a:rPr lang="es-ES" dirty="0"/>
              <a:t>Optimiza operaciones internas: Colaboración en tiempo real, análisis de datos instantáneo</a:t>
            </a:r>
          </a:p>
          <a:p>
            <a:pPr algn="just"/>
            <a:r>
              <a:rPr lang="es-ES" dirty="0"/>
              <a:t>Acelera innovación: Adopción rápida de nuevas tecnologías (</a:t>
            </a:r>
            <a:r>
              <a:rPr lang="es-ES" dirty="0" err="1"/>
              <a:t>IoT</a:t>
            </a:r>
            <a:r>
              <a:rPr lang="es-ES" dirty="0"/>
              <a:t>, IA, </a:t>
            </a:r>
            <a:r>
              <a:rPr lang="es-ES" dirty="0" err="1"/>
              <a:t>blockchain</a:t>
            </a:r>
            <a:r>
              <a:rPr lang="es-ES" dirty="0"/>
              <a:t>)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0719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199B-BF4D-CECC-CD15-BC949CDCA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3FD87D3-93F1-5DFA-BEA0-A20456D8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Desafíos de la Infraestructura de Red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2E0A17-8E41-2B6B-0AD0-3F1F5CBC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604657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Seguridad: Protección contra ciberataques, </a:t>
            </a:r>
            <a:r>
              <a:rPr lang="es-ES" dirty="0" err="1"/>
              <a:t>ransomware</a:t>
            </a:r>
            <a:r>
              <a:rPr lang="es-ES" dirty="0"/>
              <a:t>, pérdida de datos</a:t>
            </a:r>
          </a:p>
          <a:p>
            <a:pPr algn="just"/>
            <a:r>
              <a:rPr lang="es-ES" dirty="0"/>
              <a:t>Escalabilidad: Crecer sin degradar desempeño ni explotar presupuestos</a:t>
            </a:r>
          </a:p>
          <a:p>
            <a:pPr algn="just"/>
            <a:r>
              <a:rPr lang="es-ES" dirty="0"/>
              <a:t>Complejidad: Gestionar múltiples tecnologías y proveedores</a:t>
            </a:r>
          </a:p>
          <a:p>
            <a:pPr algn="just"/>
            <a:r>
              <a:rPr lang="es-ES" dirty="0"/>
              <a:t>Latencia y ancho de banda: Garantizar </a:t>
            </a:r>
            <a:r>
              <a:rPr lang="es-ES" dirty="0" err="1"/>
              <a:t>QoS</a:t>
            </a:r>
            <a:r>
              <a:rPr lang="es-ES" dirty="0"/>
              <a:t> para aplicaciones críticas</a:t>
            </a:r>
          </a:p>
        </p:txBody>
      </p:sp>
    </p:spTree>
    <p:extLst>
      <p:ext uri="{BB962C8B-B14F-4D97-AF65-F5344CB8AC3E}">
        <p14:creationId xmlns:p14="http://schemas.microsoft.com/office/powerpoint/2010/main" val="1663848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2C0C-CA8A-D558-B246-9A08E59A6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433D47D-CCE8-FF18-5D10-72B03D29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Rol del Ingeniero de Redes Hoy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67EBCD-987D-3B0A-9247-5C3B921CD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16" y="1338949"/>
            <a:ext cx="5829805" cy="19889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AD688A-F25E-9499-B82A-B1D1F8586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526" y="3589457"/>
            <a:ext cx="5511968" cy="238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48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80F96-2957-E358-4C8A-6207B45B6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0DA7116-F0D3-ECD8-54D6-826D925B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Resumen: Rol de la Infraestructura de Red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E711E4-4D09-75BA-97F0-EE9E7D05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604657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infraestructura de red es la columna vertebral digital de las organizaciones modernas</a:t>
            </a:r>
          </a:p>
          <a:p>
            <a:pPr algn="just"/>
            <a:r>
              <a:rPr lang="es-ES" dirty="0"/>
              <a:t>La globalización exige conectividad 24/7 entre oficinas, clientes y proveedores distribuidos</a:t>
            </a:r>
          </a:p>
          <a:p>
            <a:pPr algn="just"/>
            <a:r>
              <a:rPr lang="es-ES" dirty="0"/>
              <a:t>La convergencia de servicios reduce costos y simplifica gestión</a:t>
            </a:r>
          </a:p>
          <a:p>
            <a:pPr algn="just"/>
            <a:r>
              <a:rPr lang="es-ES" dirty="0"/>
              <a:t>Tendencias clave: Ethernet mejorado, </a:t>
            </a:r>
            <a:r>
              <a:rPr lang="es-ES" dirty="0" err="1"/>
              <a:t>Wi</a:t>
            </a:r>
            <a:r>
              <a:rPr lang="es-ES" dirty="0"/>
              <a:t>-Fi 6/5G, SDN, </a:t>
            </a:r>
            <a:r>
              <a:rPr lang="es-ES" dirty="0" err="1"/>
              <a:t>cloud</a:t>
            </a:r>
            <a:r>
              <a:rPr lang="es-ES" dirty="0"/>
              <a:t> </a:t>
            </a:r>
            <a:r>
              <a:rPr lang="es-ES"/>
              <a:t>networking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954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64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AB36A-44E0-278A-2CA5-FC5AB31C8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28EE2DE-9385-A2B4-F255-4DAFC663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Rol Crítico de la Red en las Organizaciones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92C2BB-62EF-BD4A-A484-FBA6CE321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6046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Conectividad y comunicación: Facilita la comunicación interna y externa, colaboración entre equipos distribuidos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Acceso a información y recursos: Permite acceso rápido y seguro a datos, aplicaciones y sistemas de gestión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Soporte a procesos de negocio: Habilita operaciones críticas como transacciones financieras, atención al cliente, manufactura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Innovación y agilidad: Base para adoptar nuevas tecnologías (</a:t>
            </a:r>
            <a:r>
              <a:rPr lang="es-ES" dirty="0" err="1"/>
              <a:t>cloud</a:t>
            </a:r>
            <a:r>
              <a:rPr lang="es-ES" dirty="0"/>
              <a:t>, </a:t>
            </a:r>
            <a:r>
              <a:rPr lang="es-ES" dirty="0" err="1"/>
              <a:t>IoT</a:t>
            </a:r>
            <a:r>
              <a:rPr lang="es-ES" dirty="0"/>
              <a:t>, IA) con rapidez</a:t>
            </a:r>
          </a:p>
        </p:txBody>
      </p:sp>
    </p:spTree>
    <p:extLst>
      <p:ext uri="{BB962C8B-B14F-4D97-AF65-F5344CB8AC3E}">
        <p14:creationId xmlns:p14="http://schemas.microsoft.com/office/powerpoint/2010/main" val="132666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A8AB2-5AC3-18CD-9608-01F077068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7B6EE9A-398B-CEE7-8528-591BDCF2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Globalización y las Redes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7AE125-7231-9586-917C-C6BFDA8D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6046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La globalización ha transformado la forma en que las empresas operan, expandiendo operaciones a través de fronteras y exigiendo comunicación 24/7 entre oficinas, clientes y proveedores.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E334FE-37A9-A745-5A89-EB8E580C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35" y="2409654"/>
            <a:ext cx="10212929" cy="37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2B53A-C2EC-48E2-5236-3796ACB1E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0C3E3BD-286B-0F4C-6458-D7F82642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Real: Sector Financiero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88BFA0-09BB-638F-5DCB-0CF742AF2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6046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Un banco multinacional requiere infraestructura de red robusta para:</a:t>
            </a:r>
          </a:p>
          <a:p>
            <a:pPr marL="0" indent="0" algn="just">
              <a:buNone/>
            </a:pPr>
            <a:endParaRPr lang="es-ES" dirty="0"/>
          </a:p>
          <a:p>
            <a:pPr lvl="1" algn="just"/>
            <a:r>
              <a:rPr lang="es-ES" dirty="0"/>
              <a:t>Transacciones en tiempo real: Procesar millones de operaciones diarias con latencia mínima</a:t>
            </a:r>
          </a:p>
          <a:p>
            <a:pPr lvl="1" algn="just"/>
            <a:r>
              <a:rPr lang="es-ES" dirty="0"/>
              <a:t>Seguridad de datos: Proteger información sensible mediante cifrado y segmentación de red</a:t>
            </a:r>
          </a:p>
          <a:p>
            <a:pPr lvl="1" algn="just"/>
            <a:r>
              <a:rPr lang="es-ES" dirty="0"/>
              <a:t>Disponibilidad continua: Redundancia y alta disponibilidad para evitar tiempos de inactividad</a:t>
            </a:r>
          </a:p>
        </p:txBody>
      </p:sp>
    </p:spTree>
    <p:extLst>
      <p:ext uri="{BB962C8B-B14F-4D97-AF65-F5344CB8AC3E}">
        <p14:creationId xmlns:p14="http://schemas.microsoft.com/office/powerpoint/2010/main" val="23965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8FCD7-B329-48DD-5AE5-146F2A909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669C2ED-43FE-F839-2A07-132F8230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Convergencia de Servicios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19F63D-F8A6-A783-0472-6FAB42BE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6046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La convergencia de redes refiere a la integración de múltiples servicios (voz, datos, video) en una única infraestructura de red, eliminando redes separadas y reduciendo costos operativos.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9735E2-DB17-779E-2484-E4DE29AC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64" y="2633606"/>
            <a:ext cx="8321761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1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C6486-5BE1-BF98-9D03-8E113C0AA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45A3696-AC5F-6AC2-F675-283BF856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Convergencia de Servicios (Ejemplo)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F637B2-85F1-60B8-2746-E1F61587A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1" y="3864362"/>
            <a:ext cx="6424217" cy="24995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3CE580-B820-2161-2CFD-4C7243D5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984" y="1221109"/>
            <a:ext cx="6574451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7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2243-5821-629D-AEF4-DC2E5FCA1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5A83F3C-3F42-274E-B558-AC4F1250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Tendencias Actuales en Redes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F14C79-791D-0A63-A084-8B5F8979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6" y="1077433"/>
            <a:ext cx="11350172" cy="46046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La infraestructura de red está en constante evolución para responder a demandas de velocidad, movilidad, seguridad y eficiencia operativa.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63813B-714F-291C-1FF2-C7F1549C6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52" y="2204681"/>
            <a:ext cx="9280739" cy="33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72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SS 1">
      <a:dk1>
        <a:srgbClr val="000000"/>
      </a:dk1>
      <a:lt1>
        <a:srgbClr val="FFFFFF"/>
      </a:lt1>
      <a:dk2>
        <a:srgbClr val="052A4A"/>
      </a:dk2>
      <a:lt2>
        <a:srgbClr val="ACCBF9"/>
      </a:lt2>
      <a:accent1>
        <a:srgbClr val="4A66AC"/>
      </a:accent1>
      <a:accent2>
        <a:srgbClr val="49769E"/>
      </a:accent2>
      <a:accent3>
        <a:srgbClr val="297FD5"/>
      </a:accent3>
      <a:accent4>
        <a:srgbClr val="5F86A9"/>
      </a:accent4>
      <a:accent5>
        <a:srgbClr val="00949D"/>
      </a:accent5>
      <a:accent6>
        <a:srgbClr val="8689A0"/>
      </a:accent6>
      <a:hlink>
        <a:srgbClr val="2A37C4"/>
      </a:hlink>
      <a:folHlink>
        <a:srgbClr val="00A7F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5e97ba-1964-4273-b2a7-681533174bc3" xsi:nil="true"/>
    <lcf76f155ced4ddcb4097134ff3c332f xmlns="cce4e3ee-c2a2-4c7a-918b-b127e3132ed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09FA3A39657C40AFC0F8306931B1B0" ma:contentTypeVersion="14" ma:contentTypeDescription="Crear nuevo documento." ma:contentTypeScope="" ma:versionID="9366fca1d57295e94f091f9f7f341e87">
  <xsd:schema xmlns:xsd="http://www.w3.org/2001/XMLSchema" xmlns:xs="http://www.w3.org/2001/XMLSchema" xmlns:p="http://schemas.microsoft.com/office/2006/metadata/properties" xmlns:ns2="cce4e3ee-c2a2-4c7a-918b-b127e3132eda" xmlns:ns3="2e5e97ba-1964-4273-b2a7-681533174bc3" targetNamespace="http://schemas.microsoft.com/office/2006/metadata/properties" ma:root="true" ma:fieldsID="e828ea910f58594af2642bc80fde6b5c" ns2:_="" ns3:_="">
    <xsd:import namespace="cce4e3ee-c2a2-4c7a-918b-b127e3132eda"/>
    <xsd:import namespace="2e5e97ba-1964-4273-b2a7-681533174b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e3ee-c2a2-4c7a-918b-b127e3132e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208b3abc-62d9-4941-89fa-44cd12f9c5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e97ba-1964-4273-b2a7-681533174b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0498d48-944b-455b-a242-2120352415cf}" ma:internalName="TaxCatchAll" ma:showField="CatchAllData" ma:web="2e5e97ba-1964-4273-b2a7-681533174b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F7813F-993C-4795-94B7-05A84F5C7BF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e5e97ba-1964-4273-b2a7-681533174bc3"/>
    <ds:schemaRef ds:uri="cce4e3ee-c2a2-4c7a-918b-b127e3132ed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6A8969-39B7-4BDE-998D-A230BAF51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689B4-DEDF-4478-A6DC-6D786565C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4e3ee-c2a2-4c7a-918b-b127e3132eda"/>
    <ds:schemaRef ds:uri="2e5e97ba-1964-4273-b2a7-681533174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2727</Words>
  <Application>Microsoft Office PowerPoint</Application>
  <PresentationFormat>Panorámica</PresentationFormat>
  <Paragraphs>210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Montserrat</vt:lpstr>
      <vt:lpstr>Wingdings</vt:lpstr>
      <vt:lpstr>Tema de Office</vt:lpstr>
      <vt:lpstr>Semana 02: Rol de la Infraestructura de Red en las Organizaciones</vt:lpstr>
      <vt:lpstr>Presentación de PowerPoint</vt:lpstr>
      <vt:lpstr>¿Qué es la Infraestructura de Red?</vt:lpstr>
      <vt:lpstr>Rol Crítico de la Red en las Organizaciones</vt:lpstr>
      <vt:lpstr>Globalización y las Redes</vt:lpstr>
      <vt:lpstr>Ejemplo Real: Sector Financiero</vt:lpstr>
      <vt:lpstr>Convergencia de Servicios</vt:lpstr>
      <vt:lpstr>Convergencia de Servicios (Ejemplo)</vt:lpstr>
      <vt:lpstr>Tendencias Actuales en Redes</vt:lpstr>
      <vt:lpstr>Redes Cableadas: Ethernet Moderno</vt:lpstr>
      <vt:lpstr>Redes Cableadas: Ethernet Moderno - Estándares de velocidad principales</vt:lpstr>
      <vt:lpstr>Redes Cableadas: Ethernet Moderno - Estándares de velocidad principales</vt:lpstr>
      <vt:lpstr>Redes Cableadas: Ethernet Moderno - Estándares de velocidad principales</vt:lpstr>
      <vt:lpstr>Redes Cableadas: Ethernet Moderno - Ventajas</vt:lpstr>
      <vt:lpstr>Redes Cableadas: Ethernet Moderno - Ventajas</vt:lpstr>
      <vt:lpstr>Redes Inalámbricas</vt:lpstr>
      <vt:lpstr>Redes Inalámbricas</vt:lpstr>
      <vt:lpstr>Redes Inalámbricas</vt:lpstr>
      <vt:lpstr>Redes Inalámbricas - Wi-Fi 6 (802.11ax)</vt:lpstr>
      <vt:lpstr>Redes Inalámbricas - Wi-Fi 6 (802.11ax)</vt:lpstr>
      <vt:lpstr>Redes Inalámbricas - Wi-Fi 6 (802.11ax)</vt:lpstr>
      <vt:lpstr>Redes Inalámbricas - Wi-Fi 6E (802.11ax extendido)</vt:lpstr>
      <vt:lpstr>Redes Inalámbricas - Wi-Fi 6E (802.11ax extendido)</vt:lpstr>
      <vt:lpstr>Redes Inalámbricas - 5G Empresarial (Redes privadas)</vt:lpstr>
      <vt:lpstr>Redes Inalámbricas - 5G Empresarial (Redes privadas)</vt:lpstr>
      <vt:lpstr>SDN: Software Defined Networking</vt:lpstr>
      <vt:lpstr>SDN: Software Defined Networking</vt:lpstr>
      <vt:lpstr>SDN: Software Defined Networking</vt:lpstr>
      <vt:lpstr>Cloud Networking: Redes en la Nube</vt:lpstr>
      <vt:lpstr>Modernización de Centros de Datos</vt:lpstr>
      <vt:lpstr>Impacto en la Transformación Digital</vt:lpstr>
      <vt:lpstr>Desafíos de la Infraestructura de Red</vt:lpstr>
      <vt:lpstr>El Rol del Ingeniero de Redes Hoy</vt:lpstr>
      <vt:lpstr>Resumen: Rol de la Infraestructura de Red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Benjamín Alarcón Meza</dc:creator>
  <cp:lastModifiedBy>Rene Galarce</cp:lastModifiedBy>
  <cp:revision>12</cp:revision>
  <dcterms:created xsi:type="dcterms:W3CDTF">2024-04-05T17:44:51Z</dcterms:created>
  <dcterms:modified xsi:type="dcterms:W3CDTF">2026-03-20T12:41:56Z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2024-04-05T17:56:51Z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a5b2c024-946a-41d1-a36f-72713e189ab8</vt:lpwstr>
  </property>
  <property fmtid="{D5CDD505-2E9C-101B-9397-08002B2CF9AE}" pid="8" name="MSIP_Label_9f4e9a4a-eb20-4aad-9a64-8872817c1a6f_ContentBits">
    <vt:lpwstr>0</vt:lpwstr>
  </property>
  <property fmtid="{D5CDD505-2E9C-101B-9397-08002B2CF9AE}" pid="9" name="ContentTypeId">
    <vt:lpwstr>0x0101007509FA3A39657C40AFC0F8306931B1B0</vt:lpwstr>
  </property>
  <property fmtid="{D5CDD505-2E9C-101B-9397-08002B2CF9AE}" pid="10" name="MediaServiceImageTags">
    <vt:lpwstr/>
  </property>
</Properties>
</file>