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2B4EE7-CC32-46F3-9C6E-D7E97934A33A}" v="763" dt="2026-03-17T23:27:49.8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17/03/2026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00727" y="1214727"/>
            <a:ext cx="9802090" cy="2387600"/>
          </a:xfrm>
        </p:spPr>
        <p:txBody>
          <a:bodyPr>
            <a:normAutofit/>
          </a:bodyPr>
          <a:lstStyle/>
          <a:p>
            <a:r>
              <a:rPr lang="es-ES" dirty="0">
                <a:ea typeface="+mj-lt"/>
                <a:cs typeface="+mj-lt"/>
              </a:rPr>
              <a:t>Modelo de servicio</a:t>
            </a:r>
            <a:br>
              <a:rPr lang="es-ES" dirty="0">
                <a:ea typeface="+mj-lt"/>
                <a:cs typeface="+mj-lt"/>
              </a:rPr>
            </a:br>
            <a:r>
              <a:rPr lang="es-ES">
                <a:ea typeface="+mj-lt"/>
                <a:cs typeface="+mj-lt"/>
              </a:rPr>
              <a:t>  IaaS 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s-ES">
                <a:latin typeface="Calibri"/>
                <a:ea typeface="Calibri"/>
                <a:cs typeface="Calibri"/>
              </a:rPr>
              <a:t>Diego Abarca</a:t>
            </a:r>
          </a:p>
          <a:p>
            <a:r>
              <a:rPr lang="es-ES">
                <a:latin typeface="Calibri"/>
                <a:ea typeface="Calibri"/>
                <a:cs typeface="Calibri"/>
              </a:rPr>
              <a:t>Infraestructura TI</a:t>
            </a:r>
          </a:p>
          <a:p>
            <a:r>
              <a:rPr lang="es-E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Profesor: Rene Galarce Godoy</a:t>
            </a:r>
          </a:p>
          <a:p>
            <a:r>
              <a:rPr lang="es-ES">
                <a:latin typeface="Calibri"/>
                <a:ea typeface="Calibri"/>
                <a:cs typeface="Calibri"/>
              </a:rPr>
              <a:t>Fecha: 18/3/2026</a:t>
            </a:r>
            <a:endParaRPr lang="es-ES" dirty="0">
              <a:latin typeface="Calibri"/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2FE9FA-2E55-C261-0CC7-E338B61C1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42" y="-2426"/>
            <a:ext cx="2425282" cy="82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617E0-9749-3945-8022-2961DEE5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 son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modelos</a:t>
            </a:r>
            <a:r>
              <a:rPr lang="en-US" dirty="0"/>
              <a:t> de </a:t>
            </a:r>
            <a:r>
              <a:rPr lang="en-US" dirty="0" err="1"/>
              <a:t>servicio</a:t>
            </a:r>
            <a:r>
              <a:rPr lang="en-US" dirty="0"/>
              <a:t>?</a:t>
            </a:r>
          </a:p>
        </p:txBody>
      </p:sp>
      <p:pic>
        <p:nvPicPr>
          <p:cNvPr id="4" name="Content Placeholder 3" descr="6 Best Programming Languages for Cloud Computing | V2 Cloud">
            <a:extLst>
              <a:ext uri="{FF2B5EF4-FFF2-40B4-BE49-F238E27FC236}">
                <a16:creationId xmlns:a16="http://schemas.microsoft.com/office/drawing/2014/main" id="{545B755A-C344-9EF6-675F-CFA58F529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5035" r="141" b="250"/>
          <a:stretch>
            <a:fillRect/>
          </a:stretch>
        </p:blipFill>
        <p:spPr>
          <a:xfrm>
            <a:off x="596277" y="1716768"/>
            <a:ext cx="5788193" cy="4340460"/>
          </a:xfrm>
          <a:prstGeom prst="rect">
            <a:avLst/>
          </a:prstGeom>
        </p:spPr>
      </p:pic>
      <p:pic>
        <p:nvPicPr>
          <p:cNvPr id="5" name="Picture 4" descr="Cloud Computing in Modern Software Development">
            <a:extLst>
              <a:ext uri="{FF2B5EF4-FFF2-40B4-BE49-F238E27FC236}">
                <a16:creationId xmlns:a16="http://schemas.microsoft.com/office/drawing/2014/main" id="{AE02D097-D3DA-D725-2149-09BDDECDC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946" y="1698318"/>
            <a:ext cx="5098471" cy="434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25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A54B4D-F7B1-6752-9BDB-0EE077953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6411" b="2659"/>
          <a:stretch>
            <a:fillRect/>
          </a:stretch>
        </p:blipFill>
        <p:spPr>
          <a:xfrm>
            <a:off x="4840184" y="1418082"/>
            <a:ext cx="7355206" cy="5444740"/>
          </a:xfrm>
          <a:prstGeom prst="rect">
            <a:avLst/>
          </a:prstGeom>
        </p:spPr>
      </p:pic>
      <p:pic>
        <p:nvPicPr>
          <p:cNvPr id="9" name="Picture 8" descr="La compu se apagó y ahora me dice que no hay sistema operativo. : r/ASRock">
            <a:extLst>
              <a:ext uri="{FF2B5EF4-FFF2-40B4-BE49-F238E27FC236}">
                <a16:creationId xmlns:a16="http://schemas.microsoft.com/office/drawing/2014/main" id="{137E8D24-F8FA-6DA7-713F-18182011A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8" y="1538226"/>
            <a:ext cx="4595749" cy="2484168"/>
          </a:xfrm>
          <a:prstGeom prst="rect">
            <a:avLst/>
          </a:prstGeom>
        </p:spPr>
      </p:pic>
      <p:pic>
        <p:nvPicPr>
          <p:cNvPr id="10" name="Picture 9" descr="Vectores de Starting point - Descarga vectores gratis de gran calidad de  Freepik | Freepik">
            <a:extLst>
              <a:ext uri="{FF2B5EF4-FFF2-40B4-BE49-F238E27FC236}">
                <a16:creationId xmlns:a16="http://schemas.microsoft.com/office/drawing/2014/main" id="{0D16C1A8-4E1A-37E2-BD49-7C123BABB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9" y="4035260"/>
            <a:ext cx="3791197" cy="2664774"/>
          </a:xfrm>
          <a:prstGeom prst="rect">
            <a:avLst/>
          </a:prstGeom>
        </p:spPr>
      </p:pic>
      <p:sp>
        <p:nvSpPr>
          <p:cNvPr id="13" name="Arrow: Left 12">
            <a:extLst>
              <a:ext uri="{FF2B5EF4-FFF2-40B4-BE49-F238E27FC236}">
                <a16:creationId xmlns:a16="http://schemas.microsoft.com/office/drawing/2014/main" id="{68B20E4E-15FD-17BB-600B-3A2632E8E62C}"/>
              </a:ext>
            </a:extLst>
          </p:cNvPr>
          <p:cNvSpPr/>
          <p:nvPr/>
        </p:nvSpPr>
        <p:spPr>
          <a:xfrm flipH="1">
            <a:off x="3453741" y="3590304"/>
            <a:ext cx="1977241" cy="652153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D61649-61C1-EE38-3E49-4EB207A2F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103868"/>
            <a:ext cx="10515600" cy="1325563"/>
          </a:xfrm>
        </p:spPr>
        <p:txBody>
          <a:bodyPr/>
          <a:lstStyle/>
          <a:p>
            <a:r>
              <a:rPr lang="en-US" dirty="0"/>
              <a:t>IaaS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comparacion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modelos</a:t>
            </a:r>
          </a:p>
        </p:txBody>
      </p:sp>
    </p:spTree>
    <p:extLst>
      <p:ext uri="{BB962C8B-B14F-4D97-AF65-F5344CB8AC3E}">
        <p14:creationId xmlns:p14="http://schemas.microsoft.com/office/powerpoint/2010/main" val="181542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8A06B-F7FE-FD8F-BF1C-EFD49A583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Proveedores</a:t>
            </a:r>
            <a:r>
              <a:rPr lang="en-US" dirty="0"/>
              <a:t> </a:t>
            </a:r>
            <a:r>
              <a:rPr lang="en-US" dirty="0" err="1"/>
              <a:t>principales</a:t>
            </a:r>
            <a:r>
              <a:rPr lang="en-US" dirty="0"/>
              <a:t> y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funcion</a:t>
            </a:r>
          </a:p>
        </p:txBody>
      </p:sp>
      <p:pic>
        <p:nvPicPr>
          <p:cNvPr id="4" name="Content Placeholder 3" descr="Qué es Google App Engine?">
            <a:extLst>
              <a:ext uri="{FF2B5EF4-FFF2-40B4-BE49-F238E27FC236}">
                <a16:creationId xmlns:a16="http://schemas.microsoft.com/office/drawing/2014/main" id="{9AE83030-A0F5-4563-C5F4-F3CB5FCA4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352" y="4876666"/>
            <a:ext cx="2479221" cy="1577315"/>
          </a:xfrm>
          <a:prstGeom prst="rect">
            <a:avLst/>
          </a:prstGeom>
        </p:spPr>
      </p:pic>
      <p:pic>
        <p:nvPicPr>
          <p:cNvPr id="5" name="Graphic 4" descr="Amazon Web Services - Wikipedia, la enciclopedia libre">
            <a:extLst>
              <a:ext uri="{FF2B5EF4-FFF2-40B4-BE49-F238E27FC236}">
                <a16:creationId xmlns:a16="http://schemas.microsoft.com/office/drawing/2014/main" id="{98AAC079-3593-C981-6E18-736F255F0DF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712" y="2180809"/>
            <a:ext cx="1482436" cy="903110"/>
          </a:xfrm>
          <a:prstGeom prst="rect">
            <a:avLst/>
          </a:prstGeom>
        </p:spPr>
      </p:pic>
      <p:pic>
        <p:nvPicPr>
          <p:cNvPr id="6" name="Picture 5" descr="Azure VM Extensions">
            <a:extLst>
              <a:ext uri="{FF2B5EF4-FFF2-40B4-BE49-F238E27FC236}">
                <a16:creationId xmlns:a16="http://schemas.microsoft.com/office/drawing/2014/main" id="{B3A67DC6-F3CA-33FF-8BBD-44D09D37F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64" y="3373581"/>
            <a:ext cx="1482437" cy="1482437"/>
          </a:xfrm>
          <a:prstGeom prst="rect">
            <a:avLst/>
          </a:prstGeom>
        </p:spPr>
      </p:pic>
      <p:pic>
        <p:nvPicPr>
          <p:cNvPr id="3" name="Picture 2" descr="Server Rack Buying Guide - Server Racks Online">
            <a:extLst>
              <a:ext uri="{FF2B5EF4-FFF2-40B4-BE49-F238E27FC236}">
                <a16:creationId xmlns:a16="http://schemas.microsoft.com/office/drawing/2014/main" id="{6475E961-B7A6-3399-F209-B3F4A3DED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350" y="1307090"/>
            <a:ext cx="5081154" cy="3551093"/>
          </a:xfrm>
          <a:prstGeom prst="rect">
            <a:avLst/>
          </a:prstGeom>
        </p:spPr>
      </p:pic>
      <p:pic>
        <p:nvPicPr>
          <p:cNvPr id="7" name="Picture 6" descr="DISCO DURO PARA SERVIDOR HP 4TB SATA 7,2K LFF DS P/N 861683-B21 | Pc  Express Ltda">
            <a:extLst>
              <a:ext uri="{FF2B5EF4-FFF2-40B4-BE49-F238E27FC236}">
                <a16:creationId xmlns:a16="http://schemas.microsoft.com/office/drawing/2014/main" id="{9E42EFDD-FC07-DE38-9E92-2D07134D41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3490" y="4329545"/>
            <a:ext cx="2493818" cy="2382981"/>
          </a:xfrm>
          <a:prstGeom prst="rect">
            <a:avLst/>
          </a:prstGeom>
        </p:spPr>
      </p:pic>
      <p:pic>
        <p:nvPicPr>
          <p:cNvPr id="8" name="Picture 7" descr="Internet y Redes Wi-Fi Seguras | Romo Telecom Bizkaia">
            <a:extLst>
              <a:ext uri="{FF2B5EF4-FFF2-40B4-BE49-F238E27FC236}">
                <a16:creationId xmlns:a16="http://schemas.microsoft.com/office/drawing/2014/main" id="{0775073E-4744-673B-6095-28DE07F4F2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4546" y="4333783"/>
            <a:ext cx="2701635" cy="1958869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E5C9F9DD-2870-C5BE-33C8-BC7D8ADEF8ED}"/>
              </a:ext>
            </a:extLst>
          </p:cNvPr>
          <p:cNvSpPr/>
          <p:nvPr/>
        </p:nvSpPr>
        <p:spPr>
          <a:xfrm flipH="1">
            <a:off x="3259777" y="3374569"/>
            <a:ext cx="2531422" cy="846116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88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35428-0156-6EB2-267D-68CE1DAA9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Función</a:t>
            </a:r>
            <a:r>
              <a:rPr lang="en-US" dirty="0"/>
              <a:t> del </a:t>
            </a:r>
            <a:r>
              <a:rPr lang="en-US" dirty="0" err="1"/>
              <a:t>cliente</a:t>
            </a:r>
          </a:p>
        </p:txBody>
      </p:sp>
      <p:pic>
        <p:nvPicPr>
          <p:cNvPr id="4" name="Content Placeholder 3" descr="QUÉ ES EL KERNEL? CÓMO COMPILARLO Y PORQUÉ | A Linux a Day">
            <a:extLst>
              <a:ext uri="{FF2B5EF4-FFF2-40B4-BE49-F238E27FC236}">
                <a16:creationId xmlns:a16="http://schemas.microsoft.com/office/drawing/2014/main" id="{FF50534C-D2E7-524B-C4C8-25F447CC1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7074" y="1715294"/>
            <a:ext cx="2884714" cy="2024743"/>
          </a:xfrm>
          <a:prstGeom prst="rect">
            <a:avLst/>
          </a:prstGeom>
        </p:spPr>
      </p:pic>
      <p:pic>
        <p:nvPicPr>
          <p:cNvPr id="5" name="Picture 4" descr="Tecnología. Por qué GNU/Linux es más seguro que Windows">
            <a:extLst>
              <a:ext uri="{FF2B5EF4-FFF2-40B4-BE49-F238E27FC236}">
                <a16:creationId xmlns:a16="http://schemas.microsoft.com/office/drawing/2014/main" id="{0166C6AE-0141-BF81-773E-1A2E2A60A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83" y="3886881"/>
            <a:ext cx="3562350" cy="24043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36D784-D639-128E-5F26-9D1A2171D0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175" r="-152" b="253"/>
          <a:stretch>
            <a:fillRect/>
          </a:stretch>
        </p:blipFill>
        <p:spPr>
          <a:xfrm>
            <a:off x="5739556" y="1028763"/>
            <a:ext cx="5436243" cy="3453630"/>
          </a:xfrm>
          <a:prstGeom prst="rect">
            <a:avLst/>
          </a:prstGeom>
        </p:spPr>
      </p:pic>
      <p:pic>
        <p:nvPicPr>
          <p:cNvPr id="7" name="Picture 6" descr="Qué es Backend y Frontend? - Descubre Comunicación">
            <a:extLst>
              <a:ext uri="{FF2B5EF4-FFF2-40B4-BE49-F238E27FC236}">
                <a16:creationId xmlns:a16="http://schemas.microsoft.com/office/drawing/2014/main" id="{2ED0D520-15BC-9835-F619-809C68AC2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6291" y="4550893"/>
            <a:ext cx="6317671" cy="200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05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05ECF-B037-01E9-C8C2-347C35F6B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Ejemplos</a:t>
            </a:r>
            <a:r>
              <a:rPr lang="en-US" dirty="0"/>
              <a:t> reales del </a:t>
            </a:r>
            <a:r>
              <a:rPr lang="en-US" dirty="0" err="1"/>
              <a:t>uso</a:t>
            </a:r>
            <a:r>
              <a:rPr lang="en-US" dirty="0"/>
              <a:t> de IaaS</a:t>
            </a:r>
          </a:p>
        </p:txBody>
      </p:sp>
      <p:pic>
        <p:nvPicPr>
          <p:cNvPr id="8" name="Content Placeholder 7" descr="Actualización de software. Proceso de carga. Concepto de actualización.  Ilustración de vector de estilo plano. Actualizar">
            <a:extLst>
              <a:ext uri="{FF2B5EF4-FFF2-40B4-BE49-F238E27FC236}">
                <a16:creationId xmlns:a16="http://schemas.microsoft.com/office/drawing/2014/main" id="{532B9147-50DA-C1BF-C490-8730CB629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3711" t="29863" r="15356" b="27123"/>
          <a:stretch>
            <a:fillRect/>
          </a:stretch>
        </p:blipFill>
        <p:spPr>
          <a:xfrm>
            <a:off x="1661926" y="1835222"/>
            <a:ext cx="3218076" cy="1209713"/>
          </a:xfrm>
          <a:prstGeom prst="rect">
            <a:avLst/>
          </a:prstGeom>
        </p:spPr>
      </p:pic>
      <p:pic>
        <p:nvPicPr>
          <p:cNvPr id="9" name="Picture 8" descr="4 consejos para manejar cambios empresariales a gran escala">
            <a:extLst>
              <a:ext uri="{FF2B5EF4-FFF2-40B4-BE49-F238E27FC236}">
                <a16:creationId xmlns:a16="http://schemas.microsoft.com/office/drawing/2014/main" id="{25513632-B8DC-8CBF-5C6C-594E9BDFB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109" y="1490049"/>
            <a:ext cx="3422073" cy="2256922"/>
          </a:xfrm>
          <a:prstGeom prst="rect">
            <a:avLst/>
          </a:prstGeom>
        </p:spPr>
      </p:pic>
      <p:pic>
        <p:nvPicPr>
          <p:cNvPr id="10" name="Picture 9" descr="PROTECCIÓN DE REDES | Blog de Metafrase">
            <a:extLst>
              <a:ext uri="{FF2B5EF4-FFF2-40B4-BE49-F238E27FC236}">
                <a16:creationId xmlns:a16="http://schemas.microsoft.com/office/drawing/2014/main" id="{659E905F-91FA-59F7-DF2C-271C5477A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859" y="3325091"/>
            <a:ext cx="4028210" cy="2867891"/>
          </a:xfrm>
          <a:prstGeom prst="rect">
            <a:avLst/>
          </a:prstGeom>
        </p:spPr>
      </p:pic>
      <p:pic>
        <p:nvPicPr>
          <p:cNvPr id="3" name="Picture 2" descr="Descubre qué hace un Médico Cirujano y sus principales funciones">
            <a:extLst>
              <a:ext uri="{FF2B5EF4-FFF2-40B4-BE49-F238E27FC236}">
                <a16:creationId xmlns:a16="http://schemas.microsoft.com/office/drawing/2014/main" id="{318688F9-3894-9B45-EDA6-BD3F086EBA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6757" y="3564082"/>
            <a:ext cx="5193723" cy="291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5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9BD6204-0313-75E8-6F64-7A272D785030}"/>
              </a:ext>
            </a:extLst>
          </p:cNvPr>
          <p:cNvSpPr/>
          <p:nvPr/>
        </p:nvSpPr>
        <p:spPr>
          <a:xfrm>
            <a:off x="291935" y="1360715"/>
            <a:ext cx="5429992" cy="526274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D61560-6EB7-4BFF-4385-CE5C8FAE6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11"/>
            <a:ext cx="10515600" cy="1325563"/>
          </a:xfrm>
        </p:spPr>
        <p:txBody>
          <a:bodyPr/>
          <a:lstStyle/>
          <a:p>
            <a:r>
              <a:rPr lang="en-US" dirty="0" err="1"/>
              <a:t>Ventajas</a:t>
            </a:r>
            <a:r>
              <a:rPr lang="en-US" dirty="0"/>
              <a:t> y </a:t>
            </a:r>
            <a:r>
              <a:rPr lang="en-US" dirty="0" err="1"/>
              <a:t>desventajas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BE3CD-3E22-071D-F494-DBA4A7DDF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5" y="1226910"/>
            <a:ext cx="4659086" cy="527662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endParaRPr lang="en-US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✔️ </a:t>
            </a:r>
            <a:r>
              <a:rPr lang="en-US" dirty="0" err="1">
                <a:latin typeface="Calibri"/>
                <a:ea typeface="Calibri"/>
                <a:cs typeface="Calibri"/>
              </a:rPr>
              <a:t>Ventajas</a:t>
            </a:r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🔧 </a:t>
            </a:r>
            <a:r>
              <a:rPr lang="en-US" b="1">
                <a:latin typeface="Calibri"/>
                <a:ea typeface="Calibri"/>
                <a:cs typeface="Calibri"/>
              </a:rPr>
              <a:t>Alto control</a:t>
            </a:r>
            <a:endParaRPr lang="en-US">
              <a:latin typeface="Calibri"/>
              <a:ea typeface="Calibri"/>
              <a:cs typeface="Calibri"/>
            </a:endParaRPr>
          </a:p>
          <a:p>
            <a:pPr lvl="1"/>
            <a:r>
              <a:rPr lang="en-US" dirty="0" err="1">
                <a:latin typeface="Calibri"/>
                <a:ea typeface="Calibri"/>
                <a:cs typeface="Calibri"/>
              </a:rPr>
              <a:t>Puedes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configurar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el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sistema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operativo</a:t>
            </a:r>
            <a:r>
              <a:rPr lang="en-US" dirty="0">
                <a:latin typeface="Calibri"/>
                <a:ea typeface="Calibri"/>
                <a:cs typeface="Calibri"/>
              </a:rPr>
              <a:t> y </a:t>
            </a:r>
            <a:r>
              <a:rPr lang="en-US" dirty="0" err="1">
                <a:latin typeface="Calibri"/>
                <a:ea typeface="Calibri"/>
                <a:cs typeface="Calibri"/>
              </a:rPr>
              <a:t>el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entorno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completo</a:t>
            </a:r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 dirty="0">
                <a:latin typeface="Calibri"/>
                <a:ea typeface="Calibri"/>
                <a:cs typeface="Calibri"/>
              </a:rPr>
              <a:t>⚙️ </a:t>
            </a:r>
            <a:r>
              <a:rPr lang="en-US" b="1" dirty="0" err="1">
                <a:latin typeface="Calibri"/>
                <a:ea typeface="Calibri"/>
                <a:cs typeface="Calibri"/>
              </a:rPr>
              <a:t>Flexibilidad</a:t>
            </a:r>
            <a:endParaRPr lang="en-US">
              <a:latin typeface="Calibri"/>
              <a:ea typeface="Calibri"/>
              <a:cs typeface="Calibri"/>
            </a:endParaRPr>
          </a:p>
          <a:p>
            <a:pPr lvl="1"/>
            <a:r>
              <a:rPr lang="en-US" dirty="0" err="1">
                <a:latin typeface="Calibri"/>
                <a:ea typeface="Calibri"/>
                <a:cs typeface="Calibri"/>
              </a:rPr>
              <a:t>Instalas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cualquier</a:t>
            </a:r>
            <a:r>
              <a:rPr lang="en-US" dirty="0">
                <a:latin typeface="Calibri"/>
                <a:ea typeface="Calibri"/>
                <a:cs typeface="Calibri"/>
              </a:rPr>
              <a:t> software o </a:t>
            </a:r>
            <a:r>
              <a:rPr lang="en-US" dirty="0" err="1">
                <a:latin typeface="Calibri"/>
                <a:ea typeface="Calibri"/>
                <a:cs typeface="Calibri"/>
              </a:rPr>
              <a:t>herramienta</a:t>
            </a:r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 dirty="0">
                <a:latin typeface="Calibri"/>
                <a:ea typeface="Calibri"/>
                <a:cs typeface="Calibri"/>
              </a:rPr>
              <a:t>📈 </a:t>
            </a:r>
            <a:r>
              <a:rPr lang="en-US" b="1" dirty="0" err="1">
                <a:latin typeface="Calibri"/>
                <a:ea typeface="Calibri"/>
                <a:cs typeface="Calibri"/>
              </a:rPr>
              <a:t>Escalabilidad</a:t>
            </a:r>
            <a:endParaRPr lang="en-US">
              <a:latin typeface="Calibri"/>
              <a:ea typeface="Calibri"/>
              <a:cs typeface="Calibri"/>
            </a:endParaRPr>
          </a:p>
          <a:p>
            <a:pPr lvl="1"/>
            <a:r>
              <a:rPr lang="en-US" dirty="0" err="1">
                <a:latin typeface="Calibri"/>
                <a:ea typeface="Calibri"/>
                <a:cs typeface="Calibri"/>
              </a:rPr>
              <a:t>Aumentas</a:t>
            </a:r>
            <a:r>
              <a:rPr lang="en-US" dirty="0">
                <a:latin typeface="Calibri"/>
                <a:ea typeface="Calibri"/>
                <a:cs typeface="Calibri"/>
              </a:rPr>
              <a:t> o reduces </a:t>
            </a:r>
            <a:r>
              <a:rPr lang="en-US" dirty="0" err="1">
                <a:latin typeface="Calibri"/>
                <a:ea typeface="Calibri"/>
                <a:cs typeface="Calibri"/>
              </a:rPr>
              <a:t>recursos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fácilmente</a:t>
            </a:r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 dirty="0">
                <a:latin typeface="Calibri"/>
                <a:ea typeface="Calibri"/>
                <a:cs typeface="Calibri"/>
              </a:rPr>
              <a:t>💰 </a:t>
            </a:r>
            <a:r>
              <a:rPr lang="en-US" b="1" dirty="0">
                <a:latin typeface="Calibri"/>
                <a:ea typeface="Calibri"/>
                <a:cs typeface="Calibri"/>
              </a:rPr>
              <a:t>Pago </a:t>
            </a:r>
            <a:r>
              <a:rPr lang="en-US" b="1" dirty="0" err="1">
                <a:latin typeface="Calibri"/>
                <a:ea typeface="Calibri"/>
                <a:cs typeface="Calibri"/>
              </a:rPr>
              <a:t>por</a:t>
            </a:r>
            <a:r>
              <a:rPr lang="en-US" b="1" dirty="0">
                <a:latin typeface="Calibri"/>
                <a:ea typeface="Calibri"/>
                <a:cs typeface="Calibri"/>
              </a:rPr>
              <a:t> </a:t>
            </a:r>
            <a:r>
              <a:rPr lang="en-US" b="1" dirty="0" err="1">
                <a:latin typeface="Calibri"/>
                <a:ea typeface="Calibri"/>
                <a:cs typeface="Calibri"/>
              </a:rPr>
              <a:t>uso</a:t>
            </a:r>
            <a:endParaRPr lang="en-US">
              <a:latin typeface="Calibri"/>
              <a:ea typeface="Calibri"/>
              <a:cs typeface="Calibri"/>
            </a:endParaRP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Solo </a:t>
            </a:r>
            <a:r>
              <a:rPr lang="en-US" dirty="0" err="1">
                <a:latin typeface="Calibri"/>
                <a:ea typeface="Calibri"/>
                <a:cs typeface="Calibri"/>
              </a:rPr>
              <a:t>pagas</a:t>
            </a:r>
            <a:r>
              <a:rPr lang="en-US" dirty="0">
                <a:latin typeface="Calibri"/>
                <a:ea typeface="Calibri"/>
                <a:cs typeface="Calibri"/>
              </a:rPr>
              <a:t> lo </a:t>
            </a:r>
            <a:r>
              <a:rPr lang="en-US" dirty="0" err="1">
                <a:latin typeface="Calibri"/>
                <a:ea typeface="Calibri"/>
                <a:cs typeface="Calibri"/>
              </a:rPr>
              <a:t>que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utilizas</a:t>
            </a:r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 dirty="0">
                <a:latin typeface="Calibri"/>
                <a:ea typeface="Calibri"/>
                <a:cs typeface="Calibri"/>
              </a:rPr>
              <a:t>🔄 </a:t>
            </a:r>
            <a:r>
              <a:rPr lang="en-US" b="1" dirty="0">
                <a:latin typeface="Calibri"/>
                <a:ea typeface="Calibri"/>
                <a:cs typeface="Calibri"/>
              </a:rPr>
              <a:t>Ideal para </a:t>
            </a:r>
            <a:r>
              <a:rPr lang="en-US" b="1" dirty="0" err="1">
                <a:latin typeface="Calibri"/>
                <a:ea typeface="Calibri"/>
                <a:cs typeface="Calibri"/>
              </a:rPr>
              <a:t>migraciones</a:t>
            </a:r>
            <a:endParaRPr lang="en-US">
              <a:latin typeface="Calibri"/>
              <a:ea typeface="Calibri"/>
              <a:cs typeface="Calibri"/>
            </a:endParaRPr>
          </a:p>
          <a:p>
            <a:pPr lvl="1"/>
            <a:r>
              <a:rPr lang="en-US" dirty="0" err="1">
                <a:latin typeface="Calibri"/>
                <a:ea typeface="Calibri"/>
                <a:cs typeface="Calibri"/>
              </a:rPr>
              <a:t>Puedes</a:t>
            </a:r>
            <a:r>
              <a:rPr lang="en-US" dirty="0">
                <a:latin typeface="Calibri"/>
                <a:ea typeface="Calibri"/>
                <a:cs typeface="Calibri"/>
              </a:rPr>
              <a:t> mover </a:t>
            </a:r>
            <a:r>
              <a:rPr lang="en-US" dirty="0" err="1">
                <a:latin typeface="Calibri"/>
                <a:ea typeface="Calibri"/>
                <a:cs typeface="Calibri"/>
              </a:rPr>
              <a:t>sistemas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antiguos</a:t>
            </a:r>
            <a:r>
              <a:rPr lang="en-US" dirty="0">
                <a:latin typeface="Calibri"/>
                <a:ea typeface="Calibri"/>
                <a:cs typeface="Calibri"/>
              </a:rPr>
              <a:t> sin </a:t>
            </a:r>
            <a:r>
              <a:rPr lang="en-US" dirty="0" err="1">
                <a:latin typeface="Calibri"/>
                <a:ea typeface="Calibri"/>
                <a:cs typeface="Calibri"/>
              </a:rPr>
              <a:t>modificarlos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F32CBE-B4A5-FC4C-795B-C907BEC95848}"/>
              </a:ext>
            </a:extLst>
          </p:cNvPr>
          <p:cNvSpPr/>
          <p:nvPr/>
        </p:nvSpPr>
        <p:spPr>
          <a:xfrm>
            <a:off x="6094020" y="1360714"/>
            <a:ext cx="5800106" cy="5262747"/>
          </a:xfrm>
          <a:prstGeom prst="roundRect">
            <a:avLst/>
          </a:prstGeom>
          <a:solidFill>
            <a:srgbClr val="FF66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DAD254-7C96-248A-1DA9-828173AD8C84}"/>
              </a:ext>
            </a:extLst>
          </p:cNvPr>
          <p:cNvSpPr txBox="1"/>
          <p:nvPr/>
        </p:nvSpPr>
        <p:spPr>
          <a:xfrm>
            <a:off x="6363195" y="1682338"/>
            <a:ext cx="5269675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/>
                <a:ea typeface="Calibri"/>
                <a:cs typeface="Calibri"/>
              </a:rPr>
              <a:t>❌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Desventajas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🧠 </a:t>
            </a:r>
            <a:r>
              <a:rPr lang="en-US" sz="2400" b="1" dirty="0">
                <a:latin typeface="Calibri"/>
                <a:ea typeface="Calibri"/>
                <a:cs typeface="Calibri"/>
              </a:rPr>
              <a:t>Mayor </a:t>
            </a:r>
            <a:r>
              <a:rPr lang="en-US" sz="2400" b="1" dirty="0" err="1">
                <a:latin typeface="Calibri"/>
                <a:ea typeface="Calibri"/>
                <a:cs typeface="Calibri"/>
              </a:rPr>
              <a:t>complejidad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dirty="0" err="1">
                <a:latin typeface="Calibri"/>
                <a:ea typeface="Calibri"/>
                <a:cs typeface="Calibri"/>
              </a:rPr>
              <a:t>Requiere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conocimientos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técnicos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🔐 </a:t>
            </a:r>
            <a:r>
              <a:rPr lang="en-US" sz="2400" b="1" dirty="0" err="1">
                <a:latin typeface="Calibri"/>
                <a:ea typeface="Calibri"/>
                <a:cs typeface="Calibri"/>
              </a:rPr>
              <a:t>Responsabilidad</a:t>
            </a:r>
            <a:r>
              <a:rPr lang="en-US" sz="2400" b="1" dirty="0">
                <a:latin typeface="Calibri"/>
                <a:ea typeface="Calibri"/>
                <a:cs typeface="Calibri"/>
              </a:rPr>
              <a:t> de </a:t>
            </a:r>
            <a:r>
              <a:rPr lang="en-US" sz="2400" b="1" dirty="0" err="1">
                <a:latin typeface="Calibri"/>
                <a:ea typeface="Calibri"/>
                <a:cs typeface="Calibri"/>
              </a:rPr>
              <a:t>seguridad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Tú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debes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proteger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el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sistema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operativo</a:t>
            </a:r>
            <a:r>
              <a:rPr lang="en-US" sz="2400" dirty="0">
                <a:latin typeface="Calibri"/>
                <a:ea typeface="Calibri"/>
                <a:cs typeface="Calibri"/>
              </a:rPr>
              <a:t> y apps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⏱️ </a:t>
            </a:r>
            <a:r>
              <a:rPr lang="en-US" sz="2400" b="1" dirty="0">
                <a:latin typeface="Calibri"/>
                <a:ea typeface="Calibri"/>
                <a:cs typeface="Calibri"/>
              </a:rPr>
              <a:t>Más </a:t>
            </a:r>
            <a:r>
              <a:rPr lang="en-US" sz="2400" b="1" dirty="0" err="1">
                <a:latin typeface="Calibri"/>
                <a:ea typeface="Calibri"/>
                <a:cs typeface="Calibri"/>
              </a:rPr>
              <a:t>tiempo</a:t>
            </a:r>
            <a:r>
              <a:rPr lang="en-US" sz="2400" b="1" dirty="0">
                <a:latin typeface="Calibri"/>
                <a:ea typeface="Calibri"/>
                <a:cs typeface="Calibri"/>
              </a:rPr>
              <a:t> de </a:t>
            </a:r>
            <a:r>
              <a:rPr lang="en-US" sz="2400" b="1" dirty="0" err="1">
                <a:latin typeface="Calibri"/>
                <a:ea typeface="Calibri"/>
                <a:cs typeface="Calibri"/>
              </a:rPr>
              <a:t>configuración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No es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inmediato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como</a:t>
            </a:r>
            <a:r>
              <a:rPr lang="en-US" sz="2400" dirty="0">
                <a:latin typeface="Calibri"/>
                <a:ea typeface="Calibri"/>
                <a:cs typeface="Calibri"/>
              </a:rPr>
              <a:t> PaaS o SaaS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💸 </a:t>
            </a:r>
            <a:r>
              <a:rPr lang="en-US" sz="2400" b="1" dirty="0">
                <a:latin typeface="Calibri"/>
                <a:ea typeface="Calibri"/>
                <a:cs typeface="Calibri"/>
              </a:rPr>
              <a:t>Costos </a:t>
            </a:r>
            <a:r>
              <a:rPr lang="en-US" sz="2400" b="1" dirty="0" err="1">
                <a:latin typeface="Calibri"/>
                <a:ea typeface="Calibri"/>
                <a:cs typeface="Calibri"/>
              </a:rPr>
              <a:t>pueden</a:t>
            </a:r>
            <a:r>
              <a:rPr lang="en-US" sz="2400" b="1" dirty="0">
                <a:latin typeface="Calibri"/>
                <a:ea typeface="Calibri"/>
                <a:cs typeface="Calibri"/>
              </a:rPr>
              <a:t> </a:t>
            </a:r>
            <a:r>
              <a:rPr lang="en-US" sz="2400" b="1" dirty="0" err="1">
                <a:latin typeface="Calibri"/>
                <a:ea typeface="Calibri"/>
                <a:cs typeface="Calibri"/>
              </a:rPr>
              <a:t>crecer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Si no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gestionas</a:t>
            </a:r>
            <a:r>
              <a:rPr lang="en-US" sz="2400" dirty="0">
                <a:latin typeface="Calibri"/>
                <a:ea typeface="Calibri"/>
                <a:cs typeface="Calibri"/>
              </a:rPr>
              <a:t> bien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los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recursos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🛠️ </a:t>
            </a:r>
            <a:r>
              <a:rPr lang="en-US" sz="2400" b="1" dirty="0" err="1">
                <a:latin typeface="Calibri"/>
                <a:ea typeface="Calibri"/>
                <a:cs typeface="Calibri"/>
              </a:rPr>
              <a:t>Mantenimiento</a:t>
            </a:r>
            <a:r>
              <a:rPr lang="en-US" sz="2400" b="1" dirty="0">
                <a:latin typeface="Calibri"/>
                <a:ea typeface="Calibri"/>
                <a:cs typeface="Calibri"/>
              </a:rPr>
              <a:t> </a:t>
            </a:r>
            <a:r>
              <a:rPr lang="en-US" sz="2400" b="1" dirty="0" err="1">
                <a:latin typeface="Calibri"/>
                <a:ea typeface="Calibri"/>
                <a:cs typeface="Calibri"/>
              </a:rPr>
              <a:t>constante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400" dirty="0" err="1">
                <a:latin typeface="Calibri"/>
                <a:ea typeface="Calibri"/>
                <a:cs typeface="Calibri"/>
              </a:rPr>
              <a:t>Actualizaciones</a:t>
            </a:r>
            <a:r>
              <a:rPr lang="en-US" sz="2400" dirty="0">
                <a:latin typeface="Calibri"/>
                <a:ea typeface="Calibri"/>
                <a:cs typeface="Calibri"/>
              </a:rPr>
              <a:t>, parches,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monitoreo</a:t>
            </a:r>
            <a:endParaRPr lang="en-US" sz="2400">
              <a:latin typeface="Calibri"/>
              <a:ea typeface="Calibri"/>
              <a:cs typeface="Calibri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91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087D2-CFA4-ED77-51B3-E7B80CC4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Conclusión</a:t>
            </a:r>
            <a:endParaRPr lang="en-US"/>
          </a:p>
        </p:txBody>
      </p:sp>
      <p:pic>
        <p:nvPicPr>
          <p:cNvPr id="4" name="Content Placeholder 3" descr="Modelo de servicio al cliente: Qué es y cómo crearlo">
            <a:extLst>
              <a:ext uri="{FF2B5EF4-FFF2-40B4-BE49-F238E27FC236}">
                <a16:creationId xmlns:a16="http://schemas.microsoft.com/office/drawing/2014/main" id="{4BB563BA-A62A-03B5-7EBF-9873FD693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363" y="1940492"/>
            <a:ext cx="5749018" cy="3446690"/>
          </a:xfrm>
          <a:prstGeom prst="rect">
            <a:avLst/>
          </a:prstGeom>
        </p:spPr>
      </p:pic>
      <p:pic>
        <p:nvPicPr>
          <p:cNvPr id="5" name="Picture 4" descr="Necesidades del cliente - definición, significado y ejemplos - Glosario -  Plataforma educativa Lectera">
            <a:extLst>
              <a:ext uri="{FF2B5EF4-FFF2-40B4-BE49-F238E27FC236}">
                <a16:creationId xmlns:a16="http://schemas.microsoft.com/office/drawing/2014/main" id="{DEB10E84-1CDB-0716-A165-2F3E68100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514" y="262618"/>
            <a:ext cx="4463142" cy="2511878"/>
          </a:xfrm>
          <a:prstGeom prst="rect">
            <a:avLst/>
          </a:prstGeom>
        </p:spPr>
      </p:pic>
      <p:pic>
        <p:nvPicPr>
          <p:cNvPr id="6" name="Picture 5" descr="Descubrir las necesidades del cliente para lograr el éxito empresarial -  Cognodata">
            <a:extLst>
              <a:ext uri="{FF2B5EF4-FFF2-40B4-BE49-F238E27FC236}">
                <a16:creationId xmlns:a16="http://schemas.microsoft.com/office/drawing/2014/main" id="{54038D2B-7F3B-5CB4-0D20-AE4CC854F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5714" y="3102429"/>
            <a:ext cx="3548743" cy="35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130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de Office</vt:lpstr>
      <vt:lpstr>Modelo de servicio   IaaS </vt:lpstr>
      <vt:lpstr>¿Qué son los modelos de servicio?</vt:lpstr>
      <vt:lpstr>IaaS en comparacion con los otros modelos</vt:lpstr>
      <vt:lpstr>Proveedores principales y su funcion</vt:lpstr>
      <vt:lpstr>Función del cliente</vt:lpstr>
      <vt:lpstr>Ejemplos reales del uso de IaaS</vt:lpstr>
      <vt:lpstr>Ventajas y desventajas</vt:lpstr>
      <vt:lpstr>Conclusión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224</cp:revision>
  <dcterms:created xsi:type="dcterms:W3CDTF">2026-03-17T22:17:45Z</dcterms:created>
  <dcterms:modified xsi:type="dcterms:W3CDTF">2026-03-17T23:27:58Z</dcterms:modified>
</cp:coreProperties>
</file>